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19.jpg" ContentType="image/jpeg"/>
  <Override PartName="/ppt/media/image20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97" r:id="rId8"/>
    <p:sldId id="307" r:id="rId9"/>
    <p:sldId id="298" r:id="rId10"/>
    <p:sldId id="299" r:id="rId11"/>
    <p:sldId id="306" r:id="rId12"/>
    <p:sldId id="300" r:id="rId13"/>
    <p:sldId id="301" r:id="rId14"/>
    <p:sldId id="302" r:id="rId15"/>
    <p:sldId id="303" r:id="rId16"/>
    <p:sldId id="305" r:id="rId17"/>
    <p:sldId id="308" r:id="rId18"/>
    <p:sldId id="309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311" r:id="rId29"/>
    <p:sldId id="272" r:id="rId30"/>
    <p:sldId id="273" r:id="rId31"/>
    <p:sldId id="274" r:id="rId32"/>
    <p:sldId id="293" r:id="rId33"/>
    <p:sldId id="292" r:id="rId34"/>
    <p:sldId id="294" r:id="rId35"/>
    <p:sldId id="295" r:id="rId36"/>
    <p:sldId id="312" r:id="rId37"/>
    <p:sldId id="314" r:id="rId38"/>
    <p:sldId id="275" r:id="rId39"/>
    <p:sldId id="276" r:id="rId40"/>
    <p:sldId id="278" r:id="rId41"/>
    <p:sldId id="291" r:id="rId42"/>
    <p:sldId id="284" r:id="rId43"/>
    <p:sldId id="313" r:id="rId44"/>
    <p:sldId id="285" r:id="rId45"/>
    <p:sldId id="286" r:id="rId46"/>
    <p:sldId id="289" r:id="rId47"/>
    <p:sldId id="290" r:id="rId48"/>
  </p:sldIdLst>
  <p:sldSz cx="9144000" cy="6858000" type="screen4x3"/>
  <p:notesSz cx="9926638" cy="6797675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45081" y="1891106"/>
            <a:ext cx="5053837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9358" y="279603"/>
            <a:ext cx="7625283" cy="1002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2114" y="1487804"/>
            <a:ext cx="7319771" cy="4269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sy.hu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mailto:info@sisy.h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sy.hu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sy.hu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sy.hu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sy.hu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szakkepzes.ikk.hu/kkk-ptt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sisy.hu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sy.hu/" TargetMode="Externa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sy.hu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sy.hu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sy.hu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sy.hu/" TargetMode="Externa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sy.hu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sy.hu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sy.hu/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sy.hu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www.sisy.hu/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sy.hu/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hyperlink" Target="http://www.sisy.hu/" TargetMode="External"/><Relationship Id="rId7" Type="http://schemas.openxmlformats.org/officeDocument/2006/relationships/image" Target="../media/image41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jpeg"/><Relationship Id="rId9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isy.hu/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7" Type="http://schemas.openxmlformats.org/officeDocument/2006/relationships/hyperlink" Target="http://www.sisy.hu/" TargetMode="External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jpg"/><Relationship Id="rId5" Type="http://schemas.openxmlformats.org/officeDocument/2006/relationships/image" Target="../media/image2.png"/><Relationship Id="rId4" Type="http://schemas.openxmlformats.org/officeDocument/2006/relationships/image" Target="../media/image48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56.jpe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sisy.hu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55.jp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isy.hu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api.ikk.hu/storage/uploads/files/szakkepzes_40pdf-1590612271838.pdf" TargetMode="External"/><Relationship Id="rId2" Type="http://schemas.openxmlformats.org/officeDocument/2006/relationships/hyperlink" Target="http://www.sisy.hu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pi.ikk.hu/storage/uploads/files/tajekoztato_vhrpdf-159120152649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30477" y="778509"/>
            <a:ext cx="60826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/>
              <a:t>Nulladik szülői</a:t>
            </a:r>
            <a:r>
              <a:rPr sz="4400" spc="-55" dirty="0"/>
              <a:t> </a:t>
            </a:r>
            <a:r>
              <a:rPr sz="4400" dirty="0"/>
              <a:t>értekezlet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912114" y="1487804"/>
            <a:ext cx="7319771" cy="2073773"/>
          </a:xfrm>
          <a:prstGeom prst="rect">
            <a:avLst/>
          </a:prstGeom>
        </p:spPr>
        <p:txBody>
          <a:bodyPr vert="horz" wrap="square" lIns="0" tIns="590677" rIns="0" bIns="0" rtlCol="0">
            <a:spAutoFit/>
          </a:bodyPr>
          <a:lstStyle/>
          <a:p>
            <a:pPr marL="11430" marR="5080" algn="ctr">
              <a:lnSpc>
                <a:spcPct val="100000"/>
              </a:lnSpc>
              <a:spcBef>
                <a:spcPts val="105"/>
              </a:spcBef>
            </a:pPr>
            <a:r>
              <a:rPr sz="3200" b="1" i="1" dirty="0">
                <a:latin typeface="Times New Roman"/>
                <a:cs typeface="Times New Roman"/>
              </a:rPr>
              <a:t>Budapesti Komplex Szakképzési</a:t>
            </a:r>
            <a:r>
              <a:rPr sz="3200" b="1" i="1" spc="-130" dirty="0">
                <a:latin typeface="Times New Roman"/>
                <a:cs typeface="Times New Roman"/>
              </a:rPr>
              <a:t> </a:t>
            </a:r>
            <a:r>
              <a:rPr sz="3200" b="1" i="1" dirty="0">
                <a:latin typeface="Times New Roman"/>
                <a:cs typeface="Times New Roman"/>
              </a:rPr>
              <a:t>Centrum  Erzsébet</a:t>
            </a:r>
            <a:r>
              <a:rPr sz="3200" b="1" i="1" spc="-20" dirty="0">
                <a:latin typeface="Times New Roman"/>
                <a:cs typeface="Times New Roman"/>
              </a:rPr>
              <a:t> </a:t>
            </a:r>
            <a:r>
              <a:rPr sz="3200" b="1" i="1" dirty="0">
                <a:latin typeface="Times New Roman"/>
                <a:cs typeface="Times New Roman"/>
              </a:rPr>
              <a:t>Királyné</a:t>
            </a:r>
            <a:endParaRPr sz="3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3200" b="1" i="1" spc="-5" dirty="0" err="1">
                <a:latin typeface="Times New Roman"/>
                <a:cs typeface="Times New Roman"/>
              </a:rPr>
              <a:t>Szépészeti</a:t>
            </a:r>
            <a:r>
              <a:rPr sz="3200" b="1" i="1" spc="-5" dirty="0">
                <a:latin typeface="Times New Roman"/>
                <a:cs typeface="Times New Roman"/>
              </a:rPr>
              <a:t> </a:t>
            </a:r>
            <a:r>
              <a:rPr lang="hu-HU" sz="3200" b="1" i="1" spc="-5" dirty="0" smtClean="0">
                <a:latin typeface="Times New Roman"/>
                <a:cs typeface="Times New Roman"/>
              </a:rPr>
              <a:t>Technikum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6142" y="4865370"/>
            <a:ext cx="459994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dirty="0">
                <a:latin typeface="Times New Roman"/>
                <a:cs typeface="Times New Roman"/>
              </a:rPr>
              <a:t>Farkas </a:t>
            </a:r>
            <a:r>
              <a:rPr sz="2400" b="1" i="1" spc="-5" dirty="0">
                <a:latin typeface="Times New Roman"/>
                <a:cs typeface="Times New Roman"/>
              </a:rPr>
              <a:t>Magdolna</a:t>
            </a:r>
            <a:r>
              <a:rPr sz="2400" b="1" i="1" spc="-2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igazgató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i="1" dirty="0">
                <a:latin typeface="Times New Roman"/>
                <a:cs typeface="Times New Roman"/>
              </a:rPr>
              <a:t>1203 </a:t>
            </a:r>
            <a:r>
              <a:rPr sz="2400" b="1" i="1" spc="-5" dirty="0">
                <a:latin typeface="Times New Roman"/>
                <a:cs typeface="Times New Roman"/>
              </a:rPr>
              <a:t>Budapest, </a:t>
            </a:r>
            <a:r>
              <a:rPr sz="2400" b="1" i="1" dirty="0">
                <a:latin typeface="Times New Roman"/>
                <a:cs typeface="Times New Roman"/>
              </a:rPr>
              <a:t>Kossuth </a:t>
            </a:r>
            <a:r>
              <a:rPr sz="2400" b="1" i="1" spc="-5" dirty="0">
                <a:latin typeface="Times New Roman"/>
                <a:cs typeface="Times New Roman"/>
              </a:rPr>
              <a:t>Lajos </a:t>
            </a:r>
            <a:r>
              <a:rPr sz="2400" b="1" i="1" dirty="0">
                <a:latin typeface="Times New Roman"/>
                <a:cs typeface="Times New Roman"/>
              </a:rPr>
              <a:t>u.</a:t>
            </a:r>
            <a:r>
              <a:rPr sz="2400" b="1" i="1" spc="-25" dirty="0">
                <a:latin typeface="Times New Roman"/>
                <a:cs typeface="Times New Roman"/>
              </a:rPr>
              <a:t> </a:t>
            </a:r>
            <a:r>
              <a:rPr sz="2400" b="1" i="1" dirty="0">
                <a:latin typeface="Times New Roman"/>
                <a:cs typeface="Times New Roman"/>
              </a:rPr>
              <a:t>35.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04279" y="4077068"/>
            <a:ext cx="1785874" cy="2247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5494" y="698119"/>
            <a:ext cx="6972934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5"/>
              </a:spcBef>
            </a:pPr>
            <a:r>
              <a:rPr sz="3200" i="1" dirty="0">
                <a:latin typeface="Times New Roman"/>
                <a:cs typeface="Times New Roman"/>
              </a:rPr>
              <a:t>Budapesti Komplex Szakképzési</a:t>
            </a:r>
            <a:r>
              <a:rPr sz="3200" i="1" spc="-130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Centrum  Erzsébet</a:t>
            </a:r>
            <a:r>
              <a:rPr sz="3200" i="1" spc="-20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Királyné</a:t>
            </a:r>
            <a:endParaRPr sz="3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3200" i="1" spc="-5" dirty="0" err="1">
                <a:latin typeface="Times New Roman"/>
                <a:cs typeface="Times New Roman"/>
              </a:rPr>
              <a:t>Szépészeti</a:t>
            </a:r>
            <a:r>
              <a:rPr sz="3200" i="1" spc="-5" dirty="0">
                <a:latin typeface="Times New Roman"/>
                <a:cs typeface="Times New Roman"/>
              </a:rPr>
              <a:t> </a:t>
            </a:r>
            <a:r>
              <a:rPr lang="hu-HU" sz="3200" i="1" dirty="0" smtClean="0">
                <a:latin typeface="Times New Roman"/>
                <a:cs typeface="Times New Roman"/>
              </a:rPr>
              <a:t>Technikum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16017" y="2780969"/>
            <a:ext cx="4001008" cy="30052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504935" y="642711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381000" y="2416271"/>
            <a:ext cx="4572000" cy="1313693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700" marR="5080">
              <a:lnSpc>
                <a:spcPct val="145000"/>
              </a:lnSpc>
              <a:spcBef>
                <a:spcPts val="100"/>
              </a:spcBef>
            </a:pPr>
            <a:r>
              <a:rPr lang="hu-HU" b="1" dirty="0">
                <a:latin typeface="Times New Roman"/>
                <a:cs typeface="Times New Roman"/>
              </a:rPr>
              <a:t>1203 Budapest, Kossuth Lajos u.</a:t>
            </a:r>
            <a:r>
              <a:rPr lang="hu-HU" b="1" spc="-140" dirty="0">
                <a:latin typeface="Times New Roman"/>
                <a:cs typeface="Times New Roman"/>
              </a:rPr>
              <a:t> </a:t>
            </a:r>
            <a:r>
              <a:rPr lang="hu-HU" b="1" dirty="0">
                <a:latin typeface="Times New Roman"/>
                <a:cs typeface="Times New Roman"/>
              </a:rPr>
              <a:t>35.  </a:t>
            </a:r>
            <a:endParaRPr lang="hu-HU" b="1" dirty="0" smtClean="0">
              <a:latin typeface="Times New Roman"/>
              <a:cs typeface="Times New Roman"/>
            </a:endParaRPr>
          </a:p>
          <a:p>
            <a:pPr marL="12700" marR="5080">
              <a:lnSpc>
                <a:spcPct val="145000"/>
              </a:lnSpc>
              <a:spcBef>
                <a:spcPts val="100"/>
              </a:spcBef>
            </a:pPr>
            <a:r>
              <a:rPr lang="hu-HU" b="1" spc="-30" dirty="0" smtClean="0">
                <a:latin typeface="Times New Roman"/>
                <a:cs typeface="Times New Roman"/>
              </a:rPr>
              <a:t>Web</a:t>
            </a:r>
            <a:r>
              <a:rPr lang="hu-HU" b="1" spc="-30" dirty="0">
                <a:latin typeface="Times New Roman"/>
                <a:cs typeface="Times New Roman"/>
              </a:rPr>
              <a:t>:</a:t>
            </a:r>
            <a:r>
              <a:rPr lang="hu-HU" b="1" spc="-20" dirty="0">
                <a:latin typeface="Times New Roman"/>
                <a:cs typeface="Times New Roman"/>
              </a:rPr>
              <a:t> </a:t>
            </a:r>
            <a:r>
              <a:rPr lang="hu-HU" b="1" u="heavy" spc="-2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www.sisy.hu</a:t>
            </a:r>
            <a:endParaRPr lang="hu-HU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lang="hu-HU" b="1" dirty="0">
                <a:latin typeface="Times New Roman"/>
                <a:cs typeface="Times New Roman"/>
              </a:rPr>
              <a:t>E-mail:</a:t>
            </a:r>
            <a:r>
              <a:rPr lang="hu-HU" b="1" spc="-40" dirty="0">
                <a:latin typeface="Times New Roman"/>
                <a:cs typeface="Times New Roman"/>
              </a:rPr>
              <a:t> </a:t>
            </a:r>
            <a:r>
              <a:rPr lang="hu-HU" b="1" u="heavy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info@sisy.hu</a:t>
            </a:r>
            <a:endParaRPr lang="hu-HU" dirty="0">
              <a:latin typeface="Times New Roman"/>
              <a:cs typeface="Times New Roman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1600200" y="3952337"/>
            <a:ext cx="11054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/>
              <a:t>Fenntartó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543" y="3461498"/>
            <a:ext cx="3962743" cy="2645893"/>
          </a:xfrm>
          <a:prstGeom prst="rect">
            <a:avLst/>
          </a:prstGeom>
        </p:spPr>
      </p:pic>
      <p:sp>
        <p:nvSpPr>
          <p:cNvPr id="9" name="Téglalap 8"/>
          <p:cNvSpPr/>
          <p:nvPr/>
        </p:nvSpPr>
        <p:spPr>
          <a:xfrm>
            <a:off x="693062" y="5486400"/>
            <a:ext cx="3947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/>
              <a:t>Innovációs és Technológiai Minisztérium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82269" y="478358"/>
            <a:ext cx="79838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/>
              <a:t>Iskolánk </a:t>
            </a:r>
            <a:r>
              <a:rPr sz="4400" spc="-5" dirty="0"/>
              <a:t>tantermei,</a:t>
            </a:r>
            <a:r>
              <a:rPr sz="4400" spc="-85" dirty="0"/>
              <a:t> </a:t>
            </a:r>
            <a:r>
              <a:rPr sz="4400" spc="-5" dirty="0"/>
              <a:t>felszereltsége</a:t>
            </a:r>
            <a:endParaRPr sz="4400"/>
          </a:p>
        </p:txBody>
      </p:sp>
      <p:sp>
        <p:nvSpPr>
          <p:cNvPr id="5" name="object 5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Erzsébet Királyné </a:t>
            </a:r>
            <a:r>
              <a:rPr sz="1600" b="1" spc="-15" dirty="0" err="1">
                <a:solidFill>
                  <a:srgbClr val="1E1C11"/>
                </a:solidFill>
                <a:latin typeface="Calibri"/>
                <a:cs typeface="Calibri"/>
              </a:rPr>
              <a:t>Szépészeti</a:t>
            </a:r>
            <a:r>
              <a:rPr sz="1600" b="1" spc="-15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lang="hu-HU" sz="1600" b="1" spc="-10" dirty="0" smtClean="0">
                <a:solidFill>
                  <a:srgbClr val="1E1C11"/>
                </a:solidFill>
                <a:latin typeface="Calibri"/>
                <a:cs typeface="Calibri"/>
              </a:rPr>
              <a:t>Technikum</a:t>
            </a:r>
            <a:r>
              <a:rPr sz="1600" b="1" spc="-10" dirty="0" smtClean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35" dirty="0">
                <a:solidFill>
                  <a:srgbClr val="1E1C11"/>
                </a:solidFill>
                <a:latin typeface="Calibri"/>
                <a:cs typeface="Calibri"/>
              </a:rPr>
              <a:t>Tel.: </a:t>
            </a:r>
            <a:r>
              <a:rPr sz="1600" b="1" spc="-5" dirty="0">
                <a:solidFill>
                  <a:srgbClr val="1E1C11"/>
                </a:solidFill>
                <a:latin typeface="Calibri"/>
                <a:cs typeface="Calibri"/>
              </a:rPr>
              <a:t>283-0203 </a:t>
            </a: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Fax:283-0203/117</a:t>
            </a:r>
            <a:r>
              <a:rPr sz="1600" b="1" spc="300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1E1C11"/>
                </a:solidFill>
                <a:latin typeface="Calibri"/>
                <a:cs typeface="Calibri"/>
                <a:hlinkClick r:id="rId3"/>
              </a:rPr>
              <a:t>www.sisy.hu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407642"/>
            <a:ext cx="7775575" cy="4898777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3200" b="1" dirty="0">
                <a:latin typeface="Times New Roman"/>
                <a:cs typeface="Times New Roman"/>
              </a:rPr>
              <a:t>15</a:t>
            </a:r>
            <a:r>
              <a:rPr sz="3200" b="1" spc="-20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tanterem</a:t>
            </a:r>
            <a:endParaRPr sz="3200" dirty="0">
              <a:latin typeface="Times New Roman"/>
              <a:cs typeface="Times New Roman"/>
            </a:endParaRPr>
          </a:p>
          <a:p>
            <a:pPr marL="355600" marR="12700" indent="-342900">
              <a:lnSpc>
                <a:spcPts val="3460"/>
              </a:lnSpc>
              <a:spcBef>
                <a:spcPts val="820"/>
              </a:spcBef>
            </a:pPr>
            <a:r>
              <a:rPr sz="3200" b="1" spc="-5" dirty="0">
                <a:latin typeface="Times New Roman"/>
                <a:cs typeface="Times New Roman"/>
              </a:rPr>
              <a:t>Szaktantermek: biológia, </a:t>
            </a:r>
            <a:r>
              <a:rPr sz="3200" b="1" spc="-35" dirty="0">
                <a:latin typeface="Times New Roman"/>
                <a:cs typeface="Times New Roman"/>
              </a:rPr>
              <a:t>nyelv, </a:t>
            </a:r>
            <a:r>
              <a:rPr sz="3200" b="1" dirty="0">
                <a:latin typeface="Times New Roman"/>
                <a:cs typeface="Times New Roman"/>
              </a:rPr>
              <a:t>informatika,  </a:t>
            </a:r>
            <a:r>
              <a:rPr sz="3200" b="1" spc="-45" dirty="0">
                <a:latin typeface="Times New Roman"/>
                <a:cs typeface="Times New Roman"/>
              </a:rPr>
              <a:t>labor,</a:t>
            </a:r>
            <a:r>
              <a:rPr sz="3200" b="1" spc="-4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rajz…..</a:t>
            </a:r>
            <a:endParaRPr sz="3200" dirty="0">
              <a:latin typeface="Times New Roman"/>
              <a:cs typeface="Times New Roman"/>
            </a:endParaRPr>
          </a:p>
          <a:p>
            <a:pPr marL="12700" marR="3492500">
              <a:lnSpc>
                <a:spcPts val="4220"/>
              </a:lnSpc>
              <a:spcBef>
                <a:spcPts val="155"/>
              </a:spcBef>
            </a:pPr>
            <a:r>
              <a:rPr sz="3200" b="1" spc="-30" dirty="0">
                <a:latin typeface="Times New Roman"/>
                <a:cs typeface="Times New Roman"/>
              </a:rPr>
              <a:t>Tornaterem,</a:t>
            </a:r>
            <a:r>
              <a:rPr sz="3200" b="1" spc="-125" dirty="0">
                <a:latin typeface="Times New Roman"/>
                <a:cs typeface="Times New Roman"/>
              </a:rPr>
              <a:t> </a:t>
            </a:r>
            <a:r>
              <a:rPr sz="3200" b="1" spc="-5" dirty="0">
                <a:latin typeface="Times New Roman"/>
                <a:cs typeface="Times New Roman"/>
              </a:rPr>
              <a:t>konditerem  </a:t>
            </a:r>
            <a:r>
              <a:rPr sz="3200" b="1" spc="-30" dirty="0">
                <a:latin typeface="Times New Roman"/>
                <a:cs typeface="Times New Roman"/>
              </a:rPr>
              <a:t>Tanműhelyek:</a:t>
            </a:r>
            <a:endParaRPr sz="3200" dirty="0">
              <a:latin typeface="Times New Roman"/>
              <a:cs typeface="Times New Roman"/>
            </a:endParaRPr>
          </a:p>
          <a:p>
            <a:pPr marL="756285" marR="617220" indent="-287020">
              <a:lnSpc>
                <a:spcPts val="3020"/>
              </a:lnSpc>
              <a:spcBef>
                <a:spcPts val="525"/>
              </a:spcBef>
              <a:buFont typeface="Arial"/>
              <a:buChar char="–"/>
              <a:tabLst>
                <a:tab pos="75692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Kossuth Lajos </a:t>
            </a:r>
            <a:r>
              <a:rPr sz="2800" b="1" spc="-10" dirty="0">
                <a:latin typeface="Times New Roman"/>
                <a:cs typeface="Times New Roman"/>
              </a:rPr>
              <a:t>utca: </a:t>
            </a:r>
            <a:r>
              <a:rPr sz="2800" b="1" spc="-5" dirty="0">
                <a:latin typeface="Times New Roman"/>
                <a:cs typeface="Times New Roman"/>
              </a:rPr>
              <a:t>fodrászat, </a:t>
            </a:r>
            <a:r>
              <a:rPr sz="2800" b="1" spc="-10" dirty="0">
                <a:latin typeface="Times New Roman"/>
                <a:cs typeface="Times New Roman"/>
              </a:rPr>
              <a:t>kozmetika,  </a:t>
            </a:r>
            <a:r>
              <a:rPr sz="2800" b="1" spc="-5" dirty="0">
                <a:latin typeface="Times New Roman"/>
                <a:cs typeface="Times New Roman"/>
              </a:rPr>
              <a:t>alapozó</a:t>
            </a:r>
            <a:r>
              <a:rPr sz="2800" b="1" spc="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gyakorlatok</a:t>
            </a:r>
            <a:endParaRPr sz="2800" dirty="0">
              <a:latin typeface="Times New Roman"/>
              <a:cs typeface="Times New Roman"/>
            </a:endParaRPr>
          </a:p>
          <a:p>
            <a:pPr marL="756285" indent="-287020">
              <a:lnSpc>
                <a:spcPct val="100000"/>
              </a:lnSpc>
              <a:spcBef>
                <a:spcPts val="295"/>
              </a:spcBef>
              <a:buFont typeface="Arial"/>
              <a:buChar char="–"/>
              <a:tabLst>
                <a:tab pos="756920" algn="l"/>
              </a:tabLst>
            </a:pPr>
            <a:r>
              <a:rPr sz="2800" b="1" spc="-30" dirty="0">
                <a:latin typeface="Times New Roman"/>
                <a:cs typeface="Times New Roman"/>
              </a:rPr>
              <a:t>Weiner </a:t>
            </a:r>
            <a:r>
              <a:rPr sz="2800" b="1" spc="-10" dirty="0">
                <a:latin typeface="Times New Roman"/>
                <a:cs typeface="Times New Roman"/>
              </a:rPr>
              <a:t>Leó </a:t>
            </a:r>
            <a:r>
              <a:rPr sz="2800" b="1" spc="-5" dirty="0">
                <a:latin typeface="Times New Roman"/>
                <a:cs typeface="Times New Roman"/>
              </a:rPr>
              <a:t>utca: </a:t>
            </a:r>
            <a:r>
              <a:rPr sz="2800" b="1" spc="-10" dirty="0">
                <a:latin typeface="Times New Roman"/>
                <a:cs typeface="Times New Roman"/>
              </a:rPr>
              <a:t>fodrászat </a:t>
            </a:r>
            <a:r>
              <a:rPr sz="2800" b="1" spc="-5" dirty="0">
                <a:latin typeface="Times New Roman"/>
                <a:cs typeface="Times New Roman"/>
              </a:rPr>
              <a:t>– </a:t>
            </a:r>
            <a:r>
              <a:rPr sz="2800" b="1" spc="-10" dirty="0">
                <a:latin typeface="Times New Roman"/>
                <a:cs typeface="Times New Roman"/>
              </a:rPr>
              <a:t>külső</a:t>
            </a:r>
            <a:r>
              <a:rPr sz="2800" b="1" spc="10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tanműhely</a:t>
            </a:r>
            <a:endParaRPr sz="2800" dirty="0">
              <a:latin typeface="Times New Roman"/>
              <a:cs typeface="Times New Roman"/>
            </a:endParaRPr>
          </a:p>
          <a:p>
            <a:pPr marL="756285" indent="-287020">
              <a:lnSpc>
                <a:spcPct val="100000"/>
              </a:lnSpc>
              <a:spcBef>
                <a:spcPts val="340"/>
              </a:spcBef>
              <a:buFont typeface="Arial"/>
              <a:buChar char="–"/>
              <a:tabLst>
                <a:tab pos="756920" algn="l"/>
              </a:tabLst>
            </a:pPr>
            <a:r>
              <a:rPr sz="2800" b="1" spc="-10" dirty="0">
                <a:latin typeface="Times New Roman"/>
                <a:cs typeface="Times New Roman"/>
              </a:rPr>
              <a:t>Várna </a:t>
            </a:r>
            <a:r>
              <a:rPr sz="2800" b="1" spc="-5" dirty="0">
                <a:latin typeface="Times New Roman"/>
                <a:cs typeface="Times New Roman"/>
              </a:rPr>
              <a:t>utca: </a:t>
            </a:r>
            <a:r>
              <a:rPr sz="2800" b="1" spc="-10" dirty="0">
                <a:latin typeface="Times New Roman"/>
                <a:cs typeface="Times New Roman"/>
              </a:rPr>
              <a:t>kozmetikus </a:t>
            </a:r>
            <a:r>
              <a:rPr sz="2800" b="1" spc="-5" dirty="0">
                <a:latin typeface="Times New Roman"/>
                <a:cs typeface="Times New Roman"/>
              </a:rPr>
              <a:t>– </a:t>
            </a:r>
            <a:r>
              <a:rPr sz="2800" b="1" spc="-10" dirty="0" err="1">
                <a:latin typeface="Times New Roman"/>
                <a:cs typeface="Times New Roman"/>
              </a:rPr>
              <a:t>külső</a:t>
            </a:r>
            <a:r>
              <a:rPr sz="2800" b="1" spc="120" dirty="0">
                <a:latin typeface="Times New Roman"/>
                <a:cs typeface="Times New Roman"/>
              </a:rPr>
              <a:t> </a:t>
            </a:r>
            <a:r>
              <a:rPr sz="2800" b="1" spc="-5" dirty="0" err="1" smtClean="0">
                <a:latin typeface="Times New Roman"/>
                <a:cs typeface="Times New Roman"/>
              </a:rPr>
              <a:t>tanműhely</a:t>
            </a:r>
            <a:endParaRPr lang="hu-HU" sz="2800" b="1" spc="-5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340"/>
              </a:spcBef>
              <a:tabLst>
                <a:tab pos="756920" algn="l"/>
              </a:tabLst>
            </a:pPr>
            <a:r>
              <a:rPr lang="hu-HU" sz="2800" b="1" spc="-5" dirty="0" smtClean="0">
                <a:latin typeface="Times New Roman"/>
                <a:cs typeface="Times New Roman"/>
              </a:rPr>
              <a:t>Kreatív Ágazati Képzőközpont (</a:t>
            </a:r>
            <a:r>
              <a:rPr lang="hu-HU" sz="2800" b="1" spc="-5" dirty="0" err="1" smtClean="0">
                <a:latin typeface="Times New Roman"/>
                <a:cs typeface="Times New Roman"/>
              </a:rPr>
              <a:t>nKft</a:t>
            </a:r>
            <a:r>
              <a:rPr lang="hu-HU" sz="2800" b="1" spc="-5" dirty="0" smtClean="0">
                <a:latin typeface="Times New Roman"/>
                <a:cs typeface="Times New Roman"/>
              </a:rPr>
              <a:t>)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7000" y="381000"/>
            <a:ext cx="367982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5" dirty="0">
                <a:latin typeface="Times New Roman"/>
                <a:cs typeface="Times New Roman"/>
              </a:rPr>
              <a:t>Jogszabályi</a:t>
            </a:r>
            <a:r>
              <a:rPr sz="4000" b="0" spc="-45" dirty="0">
                <a:latin typeface="Times New Roman"/>
                <a:cs typeface="Times New Roman"/>
              </a:rPr>
              <a:t> </a:t>
            </a:r>
            <a:r>
              <a:rPr sz="4000" b="0" spc="-5" dirty="0">
                <a:latin typeface="Times New Roman"/>
                <a:cs typeface="Times New Roman"/>
              </a:rPr>
              <a:t>háttér</a:t>
            </a:r>
            <a:endParaRPr sz="4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Erzsébet Királyné </a:t>
            </a:r>
            <a:r>
              <a:rPr sz="1600" b="1" spc="-15" dirty="0" err="1">
                <a:solidFill>
                  <a:srgbClr val="1E1C11"/>
                </a:solidFill>
                <a:latin typeface="Calibri"/>
                <a:cs typeface="Calibri"/>
              </a:rPr>
              <a:t>Szépészeti</a:t>
            </a:r>
            <a:r>
              <a:rPr sz="1600" b="1" spc="-15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lang="hu-HU" sz="1600" b="1" spc="-10" dirty="0" smtClean="0">
                <a:solidFill>
                  <a:srgbClr val="1E1C11"/>
                </a:solidFill>
                <a:latin typeface="Calibri"/>
                <a:cs typeface="Calibri"/>
              </a:rPr>
              <a:t>Technikum</a:t>
            </a:r>
            <a:r>
              <a:rPr sz="1600" b="1" spc="-10" dirty="0" smtClean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35" dirty="0">
                <a:solidFill>
                  <a:srgbClr val="1E1C11"/>
                </a:solidFill>
                <a:latin typeface="Calibri"/>
                <a:cs typeface="Calibri"/>
              </a:rPr>
              <a:t>Tel.: </a:t>
            </a:r>
            <a:r>
              <a:rPr sz="1600" b="1" spc="-5" dirty="0">
                <a:solidFill>
                  <a:srgbClr val="1E1C11"/>
                </a:solidFill>
                <a:latin typeface="Calibri"/>
                <a:cs typeface="Calibri"/>
              </a:rPr>
              <a:t>283-0203 </a:t>
            </a: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Fax:283-0203/117</a:t>
            </a:r>
            <a:r>
              <a:rPr sz="1600" b="1" spc="300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1E1C11"/>
                </a:solidFill>
                <a:latin typeface="Calibri"/>
                <a:cs typeface="Calibri"/>
                <a:hlinkClick r:id="rId2"/>
              </a:rPr>
              <a:t>www.sisy.hu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200" y="1828800"/>
            <a:ext cx="8485505" cy="32444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800" b="1" spc="-25" dirty="0" smtClean="0">
                <a:latin typeface="Times New Roman"/>
                <a:cs typeface="Times New Roman"/>
              </a:rPr>
              <a:t>201</a:t>
            </a:r>
            <a:r>
              <a:rPr lang="hu-HU" sz="1800" b="1" spc="-25" dirty="0" smtClean="0">
                <a:latin typeface="Times New Roman"/>
                <a:cs typeface="Times New Roman"/>
              </a:rPr>
              <a:t>9</a:t>
            </a:r>
            <a:r>
              <a:rPr sz="1800" b="1" spc="-25" dirty="0" smtClean="0">
                <a:latin typeface="Times New Roman"/>
                <a:cs typeface="Times New Roman"/>
              </a:rPr>
              <a:t>.</a:t>
            </a:r>
            <a:r>
              <a:rPr sz="1800" b="1" spc="285" dirty="0" smtClean="0">
                <a:latin typeface="Times New Roman"/>
                <a:cs typeface="Times New Roman"/>
              </a:rPr>
              <a:t> </a:t>
            </a:r>
            <a:r>
              <a:rPr sz="1800" b="1" dirty="0" err="1">
                <a:latin typeface="Times New Roman"/>
                <a:cs typeface="Times New Roman"/>
              </a:rPr>
              <a:t>évi</a:t>
            </a:r>
            <a:r>
              <a:rPr sz="1800" b="1" spc="290" dirty="0">
                <a:latin typeface="Times New Roman"/>
                <a:cs typeface="Times New Roman"/>
              </a:rPr>
              <a:t> </a:t>
            </a:r>
            <a:r>
              <a:rPr lang="hu-HU" b="1" spc="-10" dirty="0">
                <a:latin typeface="Times New Roman"/>
                <a:cs typeface="Times New Roman"/>
              </a:rPr>
              <a:t>L</a:t>
            </a:r>
            <a:r>
              <a:rPr sz="1800" b="1" spc="-10" dirty="0" smtClean="0">
                <a:latin typeface="Times New Roman"/>
                <a:cs typeface="Times New Roman"/>
              </a:rPr>
              <a:t>X</a:t>
            </a:r>
            <a:r>
              <a:rPr lang="hu-HU" sz="1800" b="1" spc="-10" dirty="0" smtClean="0">
                <a:latin typeface="Times New Roman"/>
                <a:cs typeface="Times New Roman"/>
              </a:rPr>
              <a:t>XX</a:t>
            </a:r>
            <a:r>
              <a:rPr sz="1800" b="1" spc="-10" dirty="0" smtClean="0">
                <a:latin typeface="Times New Roman"/>
                <a:cs typeface="Times New Roman"/>
              </a:rPr>
              <a:t>.</a:t>
            </a:r>
            <a:r>
              <a:rPr sz="1800" b="1" spc="285" dirty="0" smtClean="0">
                <a:latin typeface="Times New Roman"/>
                <a:cs typeface="Times New Roman"/>
              </a:rPr>
              <a:t> </a:t>
            </a:r>
            <a:r>
              <a:rPr lang="hu-HU" b="1" spc="-5" dirty="0">
                <a:latin typeface="Times New Roman"/>
                <a:cs typeface="Times New Roman"/>
              </a:rPr>
              <a:t>t</a:t>
            </a:r>
            <a:r>
              <a:rPr sz="1800" b="1" spc="-5" dirty="0" err="1" smtClean="0">
                <a:latin typeface="Times New Roman"/>
                <a:cs typeface="Times New Roman"/>
              </a:rPr>
              <a:t>örvény</a:t>
            </a:r>
            <a:r>
              <a:rPr lang="hu-HU" b="1" spc="285" dirty="0" smtClean="0">
                <a:latin typeface="Times New Roman"/>
                <a:cs typeface="Times New Roman"/>
              </a:rPr>
              <a:t> </a:t>
            </a:r>
            <a:r>
              <a:rPr lang="hu-HU" b="1" spc="-5" dirty="0" smtClean="0">
                <a:latin typeface="Times New Roman"/>
                <a:cs typeface="Times New Roman"/>
              </a:rPr>
              <a:t>a szakképzésről 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hu-HU" b="1" spc="-5" dirty="0">
                <a:latin typeface="Times New Roman"/>
                <a:cs typeface="Times New Roman"/>
              </a:rPr>
              <a:t> </a:t>
            </a:r>
            <a:r>
              <a:rPr lang="hu-HU" b="1" spc="-5" dirty="0" smtClean="0">
                <a:latin typeface="Times New Roman"/>
                <a:cs typeface="Times New Roman"/>
              </a:rPr>
              <a:t>	</a:t>
            </a:r>
            <a:r>
              <a:rPr lang="hu-HU" spc="-5" dirty="0" smtClean="0">
                <a:latin typeface="Times New Roman"/>
                <a:cs typeface="Times New Roman"/>
              </a:rPr>
              <a:t>Hatályba lépés: 2020.01.01.</a:t>
            </a: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hu-HU" spc="-5" dirty="0">
                <a:latin typeface="Times New Roman"/>
                <a:cs typeface="Times New Roman"/>
              </a:rPr>
              <a:t>	</a:t>
            </a:r>
            <a:r>
              <a:rPr lang="hu-HU" spc="-5" dirty="0" smtClean="0">
                <a:latin typeface="Times New Roman"/>
                <a:cs typeface="Times New Roman"/>
              </a:rPr>
              <a:t>Hatályba léptető rendelkezésekkel</a:t>
            </a:r>
            <a:endParaRPr lang="hu-HU" spc="-5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035"/>
              </a:spcBef>
            </a:pPr>
            <a:r>
              <a:rPr lang="hu-HU" sz="1800" b="1" spc="-5" dirty="0" smtClean="0">
                <a:latin typeface="Times New Roman"/>
                <a:cs typeface="Times New Roman"/>
              </a:rPr>
              <a:t>A Kormány 12/2020 (II.7.) Korm. </a:t>
            </a:r>
            <a:r>
              <a:rPr lang="hu-HU" b="1" spc="-5" dirty="0" smtClean="0">
                <a:latin typeface="Times New Roman"/>
                <a:cs typeface="Times New Roman"/>
              </a:rPr>
              <a:t>R</a:t>
            </a:r>
            <a:r>
              <a:rPr lang="hu-HU" sz="1800" b="1" spc="-5" dirty="0" smtClean="0">
                <a:latin typeface="Times New Roman"/>
                <a:cs typeface="Times New Roman"/>
              </a:rPr>
              <a:t>endelete a szakképzésről szóló törvény végrehajtásáról</a:t>
            </a:r>
          </a:p>
          <a:p>
            <a:pPr marL="12700" marR="5080" algn="just">
              <a:lnSpc>
                <a:spcPct val="100000"/>
              </a:lnSpc>
              <a:spcBef>
                <a:spcPts val="1035"/>
              </a:spcBef>
            </a:pPr>
            <a:r>
              <a:rPr lang="hu-HU" b="1" spc="-5" dirty="0">
                <a:latin typeface="Times New Roman"/>
                <a:cs typeface="Times New Roman"/>
              </a:rPr>
              <a:t>	</a:t>
            </a:r>
            <a:r>
              <a:rPr lang="hu-HU" spc="-5" dirty="0" smtClean="0">
                <a:latin typeface="Times New Roman"/>
                <a:cs typeface="Times New Roman"/>
              </a:rPr>
              <a:t>Hatályba lépés: 2020.02.15</a:t>
            </a:r>
            <a:endParaRPr lang="hu-HU" sz="1800" spc="-5" dirty="0" smtClean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035"/>
              </a:spcBef>
            </a:pPr>
            <a:r>
              <a:rPr lang="hu-HU" sz="1800" b="1" spc="-20" dirty="0" smtClean="0">
                <a:latin typeface="Times New Roman"/>
                <a:cs typeface="Times New Roman"/>
              </a:rPr>
              <a:t>5/</a:t>
            </a:r>
            <a:r>
              <a:rPr sz="1800" b="1" spc="-20" dirty="0" smtClean="0">
                <a:latin typeface="Times New Roman"/>
                <a:cs typeface="Times New Roman"/>
              </a:rPr>
              <a:t>20</a:t>
            </a:r>
            <a:r>
              <a:rPr lang="hu-HU" sz="1800" b="1" spc="-20" dirty="0" smtClean="0">
                <a:latin typeface="Times New Roman"/>
                <a:cs typeface="Times New Roman"/>
              </a:rPr>
              <a:t>20</a:t>
            </a:r>
            <a:r>
              <a:rPr sz="1800" b="1" spc="-20" dirty="0" smtClean="0">
                <a:latin typeface="Times New Roman"/>
                <a:cs typeface="Times New Roman"/>
              </a:rPr>
              <a:t>. </a:t>
            </a:r>
            <a:r>
              <a:rPr lang="hu-HU" sz="1800" b="1" spc="-20" dirty="0" smtClean="0">
                <a:latin typeface="Times New Roman"/>
                <a:cs typeface="Times New Roman"/>
              </a:rPr>
              <a:t>(I.31.) Korm. Rendelet a Nemzeti alaptanterv kiadásáról, bevezetéséről és alkalmazásáról szóló 110/2012. (VI.4.) Korm. Rendelet módosításáról- szerint  folyik a közismereti képzés és az érettségire való felkészítés </a:t>
            </a:r>
            <a:endParaRPr sz="18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430"/>
              </a:spcBef>
            </a:pP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0610" y="464565"/>
            <a:ext cx="851859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hu-HU" sz="3600" b="0" spc="-5" dirty="0" smtClean="0"/>
              <a:t>Intézménytípusokban oktatható szakmák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7375" y="2228103"/>
            <a:ext cx="3674224" cy="2724898"/>
          </a:xfrm>
          <a:custGeom>
            <a:avLst/>
            <a:gdLst/>
            <a:ahLst/>
            <a:cxnLst/>
            <a:rect l="l" t="t" r="r" b="b"/>
            <a:pathLst>
              <a:path w="3317875" h="1800225">
                <a:moveTo>
                  <a:pt x="3017456" y="0"/>
                </a:moveTo>
                <a:lnTo>
                  <a:pt x="300037" y="0"/>
                </a:lnTo>
                <a:lnTo>
                  <a:pt x="251369" y="3927"/>
                </a:lnTo>
                <a:lnTo>
                  <a:pt x="205201" y="15299"/>
                </a:lnTo>
                <a:lnTo>
                  <a:pt x="162151" y="33497"/>
                </a:lnTo>
                <a:lnTo>
                  <a:pt x="122837" y="57903"/>
                </a:lnTo>
                <a:lnTo>
                  <a:pt x="87877" y="87899"/>
                </a:lnTo>
                <a:lnTo>
                  <a:pt x="57888" y="122867"/>
                </a:lnTo>
                <a:lnTo>
                  <a:pt x="33488" y="162190"/>
                </a:lnTo>
                <a:lnTo>
                  <a:pt x="15295" y="205248"/>
                </a:lnTo>
                <a:lnTo>
                  <a:pt x="3926" y="251424"/>
                </a:lnTo>
                <a:lnTo>
                  <a:pt x="0" y="300100"/>
                </a:lnTo>
                <a:lnTo>
                  <a:pt x="0" y="1500124"/>
                </a:lnTo>
                <a:lnTo>
                  <a:pt x="3926" y="1548800"/>
                </a:lnTo>
                <a:lnTo>
                  <a:pt x="15295" y="1594976"/>
                </a:lnTo>
                <a:lnTo>
                  <a:pt x="33488" y="1638034"/>
                </a:lnTo>
                <a:lnTo>
                  <a:pt x="57888" y="1677357"/>
                </a:lnTo>
                <a:lnTo>
                  <a:pt x="87877" y="1712325"/>
                </a:lnTo>
                <a:lnTo>
                  <a:pt x="122837" y="1742321"/>
                </a:lnTo>
                <a:lnTo>
                  <a:pt x="162151" y="1766727"/>
                </a:lnTo>
                <a:lnTo>
                  <a:pt x="205201" y="1784925"/>
                </a:lnTo>
                <a:lnTo>
                  <a:pt x="251369" y="1796297"/>
                </a:lnTo>
                <a:lnTo>
                  <a:pt x="300037" y="1800225"/>
                </a:lnTo>
                <a:lnTo>
                  <a:pt x="3017456" y="1800225"/>
                </a:lnTo>
                <a:lnTo>
                  <a:pt x="3066098" y="1796297"/>
                </a:lnTo>
                <a:lnTo>
                  <a:pt x="3112247" y="1784925"/>
                </a:lnTo>
                <a:lnTo>
                  <a:pt x="3155284" y="1766727"/>
                </a:lnTo>
                <a:lnTo>
                  <a:pt x="3194590" y="1742321"/>
                </a:lnTo>
                <a:lnTo>
                  <a:pt x="3229546" y="1712325"/>
                </a:lnTo>
                <a:lnTo>
                  <a:pt x="3259534" y="1677357"/>
                </a:lnTo>
                <a:lnTo>
                  <a:pt x="3283936" y="1638034"/>
                </a:lnTo>
                <a:lnTo>
                  <a:pt x="3302131" y="1594976"/>
                </a:lnTo>
                <a:lnTo>
                  <a:pt x="3313502" y="1548800"/>
                </a:lnTo>
                <a:lnTo>
                  <a:pt x="3317430" y="1500124"/>
                </a:lnTo>
                <a:lnTo>
                  <a:pt x="3317430" y="300100"/>
                </a:lnTo>
                <a:lnTo>
                  <a:pt x="3313502" y="251424"/>
                </a:lnTo>
                <a:lnTo>
                  <a:pt x="3302131" y="205248"/>
                </a:lnTo>
                <a:lnTo>
                  <a:pt x="3283936" y="162190"/>
                </a:lnTo>
                <a:lnTo>
                  <a:pt x="3259534" y="122867"/>
                </a:lnTo>
                <a:lnTo>
                  <a:pt x="3229546" y="87899"/>
                </a:lnTo>
                <a:lnTo>
                  <a:pt x="3194590" y="57903"/>
                </a:lnTo>
                <a:lnTo>
                  <a:pt x="3155284" y="33497"/>
                </a:lnTo>
                <a:lnTo>
                  <a:pt x="3112247" y="15299"/>
                </a:lnTo>
                <a:lnTo>
                  <a:pt x="3066098" y="3927"/>
                </a:lnTo>
                <a:lnTo>
                  <a:pt x="3017456" y="0"/>
                </a:lnTo>
                <a:close/>
              </a:path>
            </a:pathLst>
          </a:custGeom>
          <a:solidFill>
            <a:srgbClr val="92C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3906" y="2243990"/>
            <a:ext cx="3657601" cy="2724898"/>
          </a:xfrm>
          <a:custGeom>
            <a:avLst/>
            <a:gdLst/>
            <a:ahLst/>
            <a:cxnLst/>
            <a:rect l="l" t="t" r="r" b="b"/>
            <a:pathLst>
              <a:path w="3317875" h="1800225">
                <a:moveTo>
                  <a:pt x="0" y="300100"/>
                </a:moveTo>
                <a:lnTo>
                  <a:pt x="3926" y="251424"/>
                </a:lnTo>
                <a:lnTo>
                  <a:pt x="15295" y="205248"/>
                </a:lnTo>
                <a:lnTo>
                  <a:pt x="33488" y="162190"/>
                </a:lnTo>
                <a:lnTo>
                  <a:pt x="57888" y="122867"/>
                </a:lnTo>
                <a:lnTo>
                  <a:pt x="87877" y="87899"/>
                </a:lnTo>
                <a:lnTo>
                  <a:pt x="122837" y="57903"/>
                </a:lnTo>
                <a:lnTo>
                  <a:pt x="162151" y="33497"/>
                </a:lnTo>
                <a:lnTo>
                  <a:pt x="205201" y="15299"/>
                </a:lnTo>
                <a:lnTo>
                  <a:pt x="251369" y="3927"/>
                </a:lnTo>
                <a:lnTo>
                  <a:pt x="300037" y="0"/>
                </a:lnTo>
                <a:lnTo>
                  <a:pt x="3017456" y="0"/>
                </a:lnTo>
                <a:lnTo>
                  <a:pt x="3066098" y="3927"/>
                </a:lnTo>
                <a:lnTo>
                  <a:pt x="3112247" y="15299"/>
                </a:lnTo>
                <a:lnTo>
                  <a:pt x="3155284" y="33497"/>
                </a:lnTo>
                <a:lnTo>
                  <a:pt x="3194590" y="57903"/>
                </a:lnTo>
                <a:lnTo>
                  <a:pt x="3229546" y="87899"/>
                </a:lnTo>
                <a:lnTo>
                  <a:pt x="3259534" y="122867"/>
                </a:lnTo>
                <a:lnTo>
                  <a:pt x="3283936" y="162190"/>
                </a:lnTo>
                <a:lnTo>
                  <a:pt x="3302131" y="205248"/>
                </a:lnTo>
                <a:lnTo>
                  <a:pt x="3313502" y="251424"/>
                </a:lnTo>
                <a:lnTo>
                  <a:pt x="3317430" y="300100"/>
                </a:lnTo>
                <a:lnTo>
                  <a:pt x="3317430" y="1500124"/>
                </a:lnTo>
                <a:lnTo>
                  <a:pt x="3313502" y="1548800"/>
                </a:lnTo>
                <a:lnTo>
                  <a:pt x="3302131" y="1594976"/>
                </a:lnTo>
                <a:lnTo>
                  <a:pt x="3283936" y="1638034"/>
                </a:lnTo>
                <a:lnTo>
                  <a:pt x="3259534" y="1677357"/>
                </a:lnTo>
                <a:lnTo>
                  <a:pt x="3229546" y="1712325"/>
                </a:lnTo>
                <a:lnTo>
                  <a:pt x="3194590" y="1742321"/>
                </a:lnTo>
                <a:lnTo>
                  <a:pt x="3155284" y="1766727"/>
                </a:lnTo>
                <a:lnTo>
                  <a:pt x="3112247" y="1784925"/>
                </a:lnTo>
                <a:lnTo>
                  <a:pt x="3066098" y="1796297"/>
                </a:lnTo>
                <a:lnTo>
                  <a:pt x="3017456" y="1800225"/>
                </a:lnTo>
                <a:lnTo>
                  <a:pt x="300037" y="1800225"/>
                </a:lnTo>
                <a:lnTo>
                  <a:pt x="251369" y="1796297"/>
                </a:lnTo>
                <a:lnTo>
                  <a:pt x="205201" y="1784925"/>
                </a:lnTo>
                <a:lnTo>
                  <a:pt x="162151" y="1766727"/>
                </a:lnTo>
                <a:lnTo>
                  <a:pt x="122837" y="1742321"/>
                </a:lnTo>
                <a:lnTo>
                  <a:pt x="87877" y="1712325"/>
                </a:lnTo>
                <a:lnTo>
                  <a:pt x="57888" y="1677357"/>
                </a:lnTo>
                <a:lnTo>
                  <a:pt x="33488" y="1638034"/>
                </a:lnTo>
                <a:lnTo>
                  <a:pt x="15295" y="1594976"/>
                </a:lnTo>
                <a:lnTo>
                  <a:pt x="3926" y="1548800"/>
                </a:lnTo>
                <a:lnTo>
                  <a:pt x="0" y="1500124"/>
                </a:lnTo>
                <a:lnTo>
                  <a:pt x="0" y="3001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Erzsébet Királyné </a:t>
            </a:r>
            <a:r>
              <a:rPr sz="1600" b="1" spc="-15" dirty="0" err="1">
                <a:solidFill>
                  <a:srgbClr val="1E1C11"/>
                </a:solidFill>
                <a:latin typeface="Calibri"/>
                <a:cs typeface="Calibri"/>
              </a:rPr>
              <a:t>Szépészeti</a:t>
            </a:r>
            <a:r>
              <a:rPr sz="1600" b="1" spc="-15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lang="hu-HU" sz="1600" b="1" spc="-10" dirty="0" smtClean="0">
                <a:solidFill>
                  <a:srgbClr val="1E1C11"/>
                </a:solidFill>
                <a:latin typeface="Calibri"/>
                <a:cs typeface="Calibri"/>
              </a:rPr>
              <a:t>Technikum</a:t>
            </a:r>
            <a:r>
              <a:rPr sz="1600" b="1" spc="-10" dirty="0" smtClean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35" dirty="0">
                <a:solidFill>
                  <a:srgbClr val="1E1C11"/>
                </a:solidFill>
                <a:latin typeface="Calibri"/>
                <a:cs typeface="Calibri"/>
              </a:rPr>
              <a:t>Tel.: </a:t>
            </a:r>
            <a:r>
              <a:rPr sz="1600" b="1" spc="-5" dirty="0">
                <a:solidFill>
                  <a:srgbClr val="1E1C11"/>
                </a:solidFill>
                <a:latin typeface="Calibri"/>
                <a:cs typeface="Calibri"/>
              </a:rPr>
              <a:t>283-0203 </a:t>
            </a: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Fax:283-0203/117</a:t>
            </a:r>
            <a:r>
              <a:rPr sz="1600" b="1" spc="300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1E1C11"/>
                </a:solidFill>
                <a:latin typeface="Calibri"/>
                <a:cs typeface="Calibri"/>
                <a:hlinkClick r:id="rId2"/>
              </a:rPr>
              <a:t>www.sisy.hu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23" name="Szövegdoboz 22"/>
          <p:cNvSpPr txBox="1"/>
          <p:nvPr/>
        </p:nvSpPr>
        <p:spPr>
          <a:xfrm>
            <a:off x="507627" y="2895601"/>
            <a:ext cx="3148001" cy="92333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hu-HU" dirty="0" smtClean="0"/>
              <a:t>Szakképző intézményekben oktatható a 2020/2021. tanévtől</a:t>
            </a:r>
            <a:endParaRPr lang="hu-HU" dirty="0"/>
          </a:p>
        </p:txBody>
      </p:sp>
      <p:sp>
        <p:nvSpPr>
          <p:cNvPr id="21" name="Lekerekített téglalap 20"/>
          <p:cNvSpPr/>
          <p:nvPr/>
        </p:nvSpPr>
        <p:spPr>
          <a:xfrm>
            <a:off x="3891507" y="2286000"/>
            <a:ext cx="1899693" cy="88835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" name="Szövegdoboz 23"/>
          <p:cNvSpPr txBox="1"/>
          <p:nvPr/>
        </p:nvSpPr>
        <p:spPr>
          <a:xfrm>
            <a:off x="507626" y="5481058"/>
            <a:ext cx="5816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Gimnázium, nem szépészeti szakgimnázium (bárhol)</a:t>
            </a:r>
            <a:endParaRPr lang="hu-HU" dirty="0"/>
          </a:p>
        </p:txBody>
      </p:sp>
      <p:sp>
        <p:nvSpPr>
          <p:cNvPr id="31" name="Lekerekített téglalap 30"/>
          <p:cNvSpPr/>
          <p:nvPr/>
        </p:nvSpPr>
        <p:spPr>
          <a:xfrm>
            <a:off x="5816600" y="2286000"/>
            <a:ext cx="1899693" cy="888352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2" name="Lekerekített téglalap 31"/>
          <p:cNvSpPr/>
          <p:nvPr/>
        </p:nvSpPr>
        <p:spPr>
          <a:xfrm>
            <a:off x="3891506" y="3174352"/>
            <a:ext cx="1899693" cy="121984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3" name="Lekerekített téglalap 32"/>
          <p:cNvSpPr/>
          <p:nvPr/>
        </p:nvSpPr>
        <p:spPr>
          <a:xfrm>
            <a:off x="5791200" y="3169072"/>
            <a:ext cx="1933559" cy="1253715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4" name="Lekerekített téglalap 33"/>
          <p:cNvSpPr/>
          <p:nvPr/>
        </p:nvSpPr>
        <p:spPr>
          <a:xfrm>
            <a:off x="3899974" y="4405853"/>
            <a:ext cx="3833252" cy="53340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Szövegdoboz 19"/>
          <p:cNvSpPr txBox="1"/>
          <p:nvPr/>
        </p:nvSpPr>
        <p:spPr>
          <a:xfrm>
            <a:off x="4267200" y="45720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alapszakma</a:t>
            </a:r>
            <a:endParaRPr lang="hu-HU" dirty="0"/>
          </a:p>
        </p:txBody>
      </p:sp>
      <p:sp>
        <p:nvSpPr>
          <p:cNvPr id="26" name="Szövegdoboz 25"/>
          <p:cNvSpPr txBox="1"/>
          <p:nvPr/>
        </p:nvSpPr>
        <p:spPr>
          <a:xfrm>
            <a:off x="4267200" y="35052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98 féle</a:t>
            </a:r>
            <a:endParaRPr lang="hu-HU" dirty="0"/>
          </a:p>
        </p:txBody>
      </p:sp>
      <p:sp>
        <p:nvSpPr>
          <p:cNvPr id="35" name="Szövegdoboz 34"/>
          <p:cNvSpPr txBox="1"/>
          <p:nvPr/>
        </p:nvSpPr>
        <p:spPr>
          <a:xfrm>
            <a:off x="6248400" y="3505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76 féle</a:t>
            </a:r>
            <a:endParaRPr lang="hu-HU" dirty="0"/>
          </a:p>
        </p:txBody>
      </p:sp>
      <p:sp>
        <p:nvSpPr>
          <p:cNvPr id="37" name="Szövegdoboz 36"/>
          <p:cNvSpPr txBox="1"/>
          <p:nvPr/>
        </p:nvSpPr>
        <p:spPr>
          <a:xfrm>
            <a:off x="5850467" y="2422399"/>
            <a:ext cx="188275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 smtClean="0"/>
              <a:t>(4-es szint) </a:t>
            </a:r>
            <a:r>
              <a:rPr lang="hu-HU" b="1" dirty="0" smtClean="0"/>
              <a:t>Szakképző Iskola</a:t>
            </a:r>
            <a:endParaRPr lang="hu-HU" b="1" dirty="0"/>
          </a:p>
        </p:txBody>
      </p:sp>
      <p:sp>
        <p:nvSpPr>
          <p:cNvPr id="38" name="Szövegdoboz 37"/>
          <p:cNvSpPr txBox="1"/>
          <p:nvPr/>
        </p:nvSpPr>
        <p:spPr>
          <a:xfrm>
            <a:off x="4072467" y="2422398"/>
            <a:ext cx="1524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 smtClean="0"/>
              <a:t>(5-ös szint)</a:t>
            </a:r>
          </a:p>
          <a:p>
            <a:pPr algn="ctr"/>
            <a:r>
              <a:rPr lang="hu-HU" b="1" dirty="0" smtClean="0"/>
              <a:t>Technikum</a:t>
            </a:r>
            <a:endParaRPr lang="hu-H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503" y="533400"/>
            <a:ext cx="843249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u-HU" sz="3600" b="0" spc="-5" dirty="0" smtClean="0">
                <a:latin typeface="Times New Roman"/>
                <a:cs typeface="Times New Roman"/>
              </a:rPr>
              <a:t>Az új szakképzési struktúra alaprendszere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78123" y="5405628"/>
            <a:ext cx="3305555" cy="938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30503" y="3489420"/>
            <a:ext cx="346249" cy="17367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720"/>
              </a:lnSpc>
              <a:tabLst>
                <a:tab pos="607060" algn="l"/>
                <a:tab pos="1723389" algn="l"/>
              </a:tabLst>
            </a:pPr>
            <a:r>
              <a:rPr sz="2400" u="heavy" dirty="0">
                <a:uFill>
                  <a:solidFill>
                    <a:srgbClr val="497DBA"/>
                  </a:solidFill>
                </a:uFill>
                <a:latin typeface="Times New Roman"/>
                <a:cs typeface="Times New Roman"/>
              </a:rPr>
              <a:t> 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Erzsébet Királyné </a:t>
            </a:r>
            <a:r>
              <a:rPr sz="1600" b="1" spc="-15" dirty="0" err="1">
                <a:solidFill>
                  <a:srgbClr val="1E1C11"/>
                </a:solidFill>
                <a:latin typeface="Calibri"/>
                <a:cs typeface="Calibri"/>
              </a:rPr>
              <a:t>Szépészeti</a:t>
            </a:r>
            <a:r>
              <a:rPr sz="1600" b="1" spc="-15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lang="hu-HU" sz="1600" b="1" spc="-10" dirty="0" smtClean="0">
                <a:solidFill>
                  <a:srgbClr val="1E1C11"/>
                </a:solidFill>
                <a:latin typeface="Calibri"/>
                <a:cs typeface="Calibri"/>
              </a:rPr>
              <a:t>Technikum</a:t>
            </a:r>
            <a:r>
              <a:rPr sz="1600" b="1" spc="-10" dirty="0" smtClean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35" dirty="0">
                <a:solidFill>
                  <a:srgbClr val="1E1C11"/>
                </a:solidFill>
                <a:latin typeface="Calibri"/>
                <a:cs typeface="Calibri"/>
              </a:rPr>
              <a:t>Tel.: </a:t>
            </a:r>
            <a:r>
              <a:rPr sz="1600" b="1" spc="-5" dirty="0">
                <a:solidFill>
                  <a:srgbClr val="1E1C11"/>
                </a:solidFill>
                <a:latin typeface="Calibri"/>
                <a:cs typeface="Calibri"/>
              </a:rPr>
              <a:t>283-0203 </a:t>
            </a: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Fax:283-0203/117</a:t>
            </a:r>
            <a:r>
              <a:rPr sz="1600" b="1" spc="300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1E1C11"/>
                </a:solidFill>
                <a:latin typeface="Calibri"/>
                <a:cs typeface="Calibri"/>
                <a:hlinkClick r:id="rId3"/>
              </a:rPr>
              <a:t>www.sisy.hu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1" t="26694" r="11962" b="13667"/>
          <a:stretch/>
        </p:blipFill>
        <p:spPr bwMode="auto">
          <a:xfrm>
            <a:off x="521974" y="1219200"/>
            <a:ext cx="7934587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9358" y="279603"/>
            <a:ext cx="7625283" cy="384721"/>
          </a:xfrm>
        </p:spPr>
        <p:txBody>
          <a:bodyPr/>
          <a:lstStyle/>
          <a:p>
            <a:r>
              <a:rPr lang="hu-HU" dirty="0" smtClean="0"/>
              <a:t>TECHNIKUM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914400" y="762000"/>
            <a:ext cx="67056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dirty="0" smtClean="0"/>
              <a:t>A technikum </a:t>
            </a:r>
            <a:r>
              <a:rPr lang="hu-HU" b="1" dirty="0" smtClean="0"/>
              <a:t>5 éves</a:t>
            </a:r>
            <a:r>
              <a:rPr lang="hu-HU" dirty="0" smtClean="0"/>
              <a:t>: 2 év ágazati alapoktatás + 3 év szakirányú oktatás</a:t>
            </a:r>
            <a:endParaRPr lang="hu-H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6" t="36000" r="21083" b="24148"/>
          <a:stretch/>
        </p:blipFill>
        <p:spPr bwMode="auto">
          <a:xfrm>
            <a:off x="185895" y="1378299"/>
            <a:ext cx="8705055" cy="4351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259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685800" y="751344"/>
            <a:ext cx="76962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 smtClean="0"/>
              <a:t>A </a:t>
            </a:r>
            <a:r>
              <a:rPr lang="hu-HU" sz="2800" b="1" dirty="0"/>
              <a:t>technikum szakképzési </a:t>
            </a:r>
            <a:r>
              <a:rPr lang="hu-HU" sz="2800" b="1" dirty="0" smtClean="0"/>
              <a:t>tevékenysége</a:t>
            </a:r>
          </a:p>
          <a:p>
            <a:endParaRPr lang="hu-HU" sz="2800" b="1" dirty="0" smtClean="0"/>
          </a:p>
          <a:p>
            <a:endParaRPr lang="hu-HU" b="1" dirty="0"/>
          </a:p>
          <a:p>
            <a:r>
              <a:rPr lang="hu-HU" sz="2000" b="1" dirty="0" smtClean="0"/>
              <a:t>A technikumnak:</a:t>
            </a:r>
          </a:p>
          <a:p>
            <a:endParaRPr lang="hu-HU" sz="2000" b="1" dirty="0" smtClean="0"/>
          </a:p>
          <a:p>
            <a:endParaRPr lang="hu-HU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dirty="0" smtClean="0"/>
              <a:t>az </a:t>
            </a:r>
            <a:r>
              <a:rPr lang="hu-HU" dirty="0"/>
              <a:t>általános műveltséget megalapozó, </a:t>
            </a:r>
            <a:r>
              <a:rPr lang="hu-HU" dirty="0" smtClean="0"/>
              <a:t>az érettségi </a:t>
            </a:r>
            <a:r>
              <a:rPr lang="hu-HU" dirty="0"/>
              <a:t>vizsgára és a szakmai vizsgára </a:t>
            </a:r>
            <a:r>
              <a:rPr lang="hu-HU" dirty="0" smtClean="0"/>
              <a:t>felkészítő,valamint </a:t>
            </a:r>
            <a:r>
              <a:rPr lang="hu-HU" dirty="0"/>
              <a:t>a szakirányú felsőfokú iskolai továbbtanulást</a:t>
            </a:r>
          </a:p>
          <a:p>
            <a:r>
              <a:rPr lang="hu-HU" dirty="0" smtClean="0"/>
              <a:t>     vagy </a:t>
            </a:r>
            <a:r>
              <a:rPr lang="hu-HU" dirty="0"/>
              <a:t>munkába állást elősegítő, </a:t>
            </a:r>
            <a:r>
              <a:rPr lang="hu-HU" dirty="0" smtClean="0"/>
              <a:t>illetve</a:t>
            </a:r>
          </a:p>
          <a:p>
            <a:endParaRPr lang="hu-H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dirty="0" smtClean="0"/>
              <a:t> </a:t>
            </a:r>
            <a:r>
              <a:rPr lang="hu-HU" dirty="0"/>
              <a:t>érettségi végzettséggel kizárólag </a:t>
            </a:r>
            <a:r>
              <a:rPr lang="hu-HU" dirty="0" smtClean="0"/>
              <a:t>szakmai vizsgára felkészítő, a szakmajegyzékben </a:t>
            </a:r>
            <a:r>
              <a:rPr lang="hu-HU" dirty="0"/>
              <a:t>meghatározott </a:t>
            </a:r>
            <a:r>
              <a:rPr lang="hu-HU" dirty="0" smtClean="0"/>
              <a:t>számú évfolyama </a:t>
            </a:r>
            <a:r>
              <a:rPr lang="hu-HU" dirty="0"/>
              <a:t>van</a:t>
            </a:r>
            <a:r>
              <a:rPr lang="hu-HU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hu-HU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7014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9358" y="279603"/>
            <a:ext cx="7625283" cy="369332"/>
          </a:xfrm>
        </p:spPr>
        <p:txBody>
          <a:bodyPr/>
          <a:lstStyle/>
          <a:p>
            <a:r>
              <a:rPr lang="hu-HU" sz="2400" dirty="0"/>
              <a:t>Technikum választás újdonsága, előnyei: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838200" y="838200"/>
            <a:ext cx="510540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hu-HU" dirty="0"/>
              <a:t>Először ágazatot választ amivel 2 évig ismerkedik.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hu-HU" dirty="0"/>
              <a:t>10. évfolyam után történik a szakmaválasztás.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838200" y="1676400"/>
            <a:ext cx="655320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hu-HU" dirty="0"/>
              <a:t>A technikum egyesíti a gimnázium és a szakmatanulás előnyeit</a:t>
            </a:r>
          </a:p>
          <a:p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304800" y="2322731"/>
            <a:ext cx="8610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393" lvl="1" indent="-342900">
              <a:buFont typeface="Wingdings" panose="05000000000000000000" pitchFamily="2" charset="2"/>
              <a:buChar char="q"/>
            </a:pPr>
            <a:r>
              <a:rPr lang="hu-HU" dirty="0"/>
              <a:t>Matematikából, magyarból, történelemből, valamint egy idegen nyelvből ugyanaz a tananyagtartalom, ugyanolyan óraszámban, mint a gimnáziumban. Ezekből a közismereti tantárgyakból érettségi vizsgával zárul az oktatás, előrehozott érettségi lehetőséggel.</a:t>
            </a:r>
          </a:p>
          <a:p>
            <a:pPr marL="952393" lvl="1" indent="-342900">
              <a:buFont typeface="Wingdings" panose="05000000000000000000" pitchFamily="2" charset="2"/>
              <a:buChar char="q"/>
            </a:pPr>
            <a:r>
              <a:rPr lang="hu-HU" dirty="0"/>
              <a:t>a </a:t>
            </a:r>
            <a:r>
              <a:rPr lang="hu-HU" b="1" dirty="0"/>
              <a:t>nyelvvizsga megszerzésére</a:t>
            </a:r>
            <a:r>
              <a:rPr lang="hu-HU" dirty="0"/>
              <a:t> a lehetőség adott, hiszen ugyan olyan óraszámban történik a nyelvtanulás, mint a gimnáziumban, de itt </a:t>
            </a:r>
            <a:r>
              <a:rPr lang="hu-HU" b="1" dirty="0"/>
              <a:t>egy nyelvből</a:t>
            </a:r>
            <a:r>
              <a:rPr lang="hu-HU" dirty="0"/>
              <a:t>. </a:t>
            </a:r>
          </a:p>
          <a:p>
            <a:pPr marL="952393" lvl="1" indent="-342900">
              <a:buFont typeface="Wingdings" panose="05000000000000000000" pitchFamily="2" charset="2"/>
              <a:buChar char="q"/>
            </a:pPr>
            <a:r>
              <a:rPr lang="hu-HU" b="1" dirty="0"/>
              <a:t>nem kell ötödik érettségi tantárgyat választani</a:t>
            </a:r>
            <a:r>
              <a:rPr lang="hu-HU" dirty="0"/>
              <a:t>, mivel a szakmai vizsga lesz az ötödik érettségi tantárgy.</a:t>
            </a:r>
          </a:p>
          <a:p>
            <a:pPr marL="952393" lvl="1" indent="-342900">
              <a:buFont typeface="Wingdings" panose="05000000000000000000" pitchFamily="2" charset="2"/>
              <a:buChar char="q"/>
            </a:pPr>
            <a:r>
              <a:rPr lang="hu-HU" b="1" dirty="0"/>
              <a:t>a technikusi vizsga emelt szintű érettségi tantárgynak számít</a:t>
            </a:r>
          </a:p>
          <a:p>
            <a:pPr marL="952393" lvl="1" indent="-342900">
              <a:buFont typeface="Wingdings" panose="05000000000000000000" pitchFamily="2" charset="2"/>
              <a:buChar char="q"/>
            </a:pPr>
            <a:r>
              <a:rPr lang="hu-HU" b="1" dirty="0"/>
              <a:t>Ösztöndíj</a:t>
            </a:r>
          </a:p>
          <a:p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990600" y="5334000"/>
            <a:ext cx="7772400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hu-HU" dirty="0"/>
              <a:t>Az 5 év elvégzése után </a:t>
            </a:r>
            <a:r>
              <a:rPr lang="hu-HU" b="1" dirty="0"/>
              <a:t>egyszerre kap érettségi bizonyítványt és a technikusi oklevelet 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5449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9358" y="279603"/>
            <a:ext cx="7625283" cy="384721"/>
          </a:xfrm>
        </p:spPr>
        <p:txBody>
          <a:bodyPr/>
          <a:lstStyle/>
          <a:p>
            <a:r>
              <a:rPr lang="hu-HU" dirty="0" smtClean="0"/>
              <a:t>Szakképzés megújul: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990600" y="1369457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dirty="0" smtClean="0"/>
              <a:t>Szerkezetében</a:t>
            </a:r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1066800" y="41910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dirty="0" smtClean="0"/>
              <a:t>Duális képzés módszertanában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952500" y="25908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dirty="0" smtClean="0"/>
              <a:t>Tartalmában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1038224" y="5105400"/>
            <a:ext cx="269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dirty="0" smtClean="0"/>
              <a:t>Támogatási rendszere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2895600" y="1554123"/>
            <a:ext cx="2286000" cy="369332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hu-HU" dirty="0" smtClean="0"/>
              <a:t>Ágazati alapvizsga</a:t>
            </a:r>
            <a:endParaRPr lang="hu-HU" dirty="0"/>
          </a:p>
        </p:txBody>
      </p:sp>
      <p:sp>
        <p:nvSpPr>
          <p:cNvPr id="10" name="Szövegdoboz 9"/>
          <p:cNvSpPr txBox="1"/>
          <p:nvPr/>
        </p:nvSpPr>
        <p:spPr>
          <a:xfrm>
            <a:off x="2895600" y="2133600"/>
            <a:ext cx="4953000" cy="369332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hu-HU" dirty="0" smtClean="0"/>
              <a:t>Technikusi vizsga = emeltszintű érettséginek számít</a:t>
            </a:r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2895600" y="2960132"/>
            <a:ext cx="4953000" cy="369332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hu-HU" dirty="0" smtClean="0"/>
              <a:t>Képzési és Kimeneti Követelmények</a:t>
            </a:r>
            <a:endParaRPr lang="hu-HU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2895600" y="3505200"/>
            <a:ext cx="2286000" cy="381000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hu-HU" dirty="0" smtClean="0"/>
              <a:t>Programtanterv</a:t>
            </a:r>
            <a:endParaRPr lang="hu-HU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2895600" y="4572000"/>
            <a:ext cx="2286000" cy="369332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hu-HU" dirty="0" smtClean="0"/>
              <a:t>Tanulásszervezés</a:t>
            </a:r>
            <a:endParaRPr lang="hu-HU" dirty="0"/>
          </a:p>
        </p:txBody>
      </p:sp>
      <p:pic>
        <p:nvPicPr>
          <p:cNvPr id="3074" name="Picture 2" descr="IMG_0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0405"/>
            <a:ext cx="2040397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10003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623631"/>
            <a:ext cx="1676400" cy="223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049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004" y="4741466"/>
            <a:ext cx="1852613" cy="156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4" t="11111" r="50000" b="36667"/>
          <a:stretch/>
        </p:blipFill>
        <p:spPr bwMode="auto">
          <a:xfrm>
            <a:off x="5791200" y="3540363"/>
            <a:ext cx="1818653" cy="1330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675796" y="762000"/>
            <a:ext cx="76962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Fodrász </a:t>
            </a:r>
          </a:p>
          <a:p>
            <a:r>
              <a:rPr lang="hu-HU" sz="1200" dirty="0" smtClean="0"/>
              <a:t>A </a:t>
            </a:r>
            <a:r>
              <a:rPr lang="hu-HU" sz="1200" dirty="0"/>
              <a:t>szakma azonosító száma: 5 1012 21 01 </a:t>
            </a:r>
            <a:endParaRPr lang="hu-HU" sz="1200" dirty="0" smtClean="0"/>
          </a:p>
          <a:p>
            <a:r>
              <a:rPr lang="hu-HU" sz="1200" dirty="0" smtClean="0"/>
              <a:t>A </a:t>
            </a:r>
            <a:r>
              <a:rPr lang="hu-HU" sz="1200" dirty="0"/>
              <a:t>szakma Európai Képesítési Keretrendszer szerinti szintje: </a:t>
            </a:r>
            <a:r>
              <a:rPr lang="hu-HU" sz="1200" dirty="0" smtClean="0"/>
              <a:t>5</a:t>
            </a:r>
          </a:p>
          <a:p>
            <a:r>
              <a:rPr lang="hu-HU" sz="1200" dirty="0" smtClean="0"/>
              <a:t>A </a:t>
            </a:r>
            <a:r>
              <a:rPr lang="hu-HU" sz="1200" dirty="0"/>
              <a:t>szakma Magyar Képesítési Keretrendszer szerinti szintje: 5 </a:t>
            </a:r>
            <a:endParaRPr lang="hu-HU" sz="1200" dirty="0" smtClean="0"/>
          </a:p>
          <a:p>
            <a:r>
              <a:rPr lang="hu-HU" sz="1200" dirty="0" smtClean="0"/>
              <a:t>Ágazati </a:t>
            </a:r>
            <a:r>
              <a:rPr lang="hu-HU" sz="1200" dirty="0"/>
              <a:t>alapoktatás megnevezése: Szépészet ágazati alapoktatás </a:t>
            </a:r>
            <a:endParaRPr lang="hu-HU" sz="1200" dirty="0" smtClean="0"/>
          </a:p>
          <a:p>
            <a:r>
              <a:rPr lang="hu-HU" sz="1200" dirty="0" smtClean="0"/>
              <a:t>Kapcsolódó </a:t>
            </a:r>
            <a:r>
              <a:rPr lang="hu-HU" sz="1200" dirty="0"/>
              <a:t>részszakmák </a:t>
            </a:r>
            <a:r>
              <a:rPr lang="hu-HU" sz="1200" dirty="0" smtClean="0"/>
              <a:t>megnevezése: nincs </a:t>
            </a:r>
          </a:p>
          <a:p>
            <a:r>
              <a:rPr lang="hu-HU" sz="1200" dirty="0" smtClean="0"/>
              <a:t>Egybefüggő </a:t>
            </a:r>
            <a:r>
              <a:rPr lang="hu-HU" sz="1200" dirty="0"/>
              <a:t>szakmai gyakorlat időtartama</a:t>
            </a:r>
            <a:r>
              <a:rPr lang="hu-HU" sz="1200" dirty="0" smtClean="0"/>
              <a:t>:</a:t>
            </a:r>
          </a:p>
          <a:p>
            <a:r>
              <a:rPr lang="hu-HU" sz="1200" dirty="0" smtClean="0"/>
              <a:t>	Technikumi </a:t>
            </a:r>
            <a:r>
              <a:rPr lang="hu-HU" sz="1200" dirty="0"/>
              <a:t>oktatásban: </a:t>
            </a:r>
            <a:r>
              <a:rPr lang="hu-HU" sz="1200" dirty="0" smtClean="0"/>
              <a:t>140 </a:t>
            </a:r>
          </a:p>
          <a:p>
            <a:r>
              <a:rPr lang="hu-HU" sz="1200" dirty="0" smtClean="0"/>
              <a:t>	Érettségire </a:t>
            </a:r>
            <a:r>
              <a:rPr lang="hu-HU" sz="1200" dirty="0"/>
              <a:t>épülő oktatásban: 160 óra </a:t>
            </a:r>
            <a:endParaRPr lang="hu-HU" sz="1200" dirty="0" smtClean="0"/>
          </a:p>
          <a:p>
            <a:r>
              <a:rPr lang="hu-HU" dirty="0"/>
              <a:t>Kozmetikus technikus </a:t>
            </a:r>
            <a:endParaRPr lang="hu-HU" dirty="0" smtClean="0"/>
          </a:p>
          <a:p>
            <a:r>
              <a:rPr lang="hu-HU" sz="1200" dirty="0" smtClean="0"/>
              <a:t>A </a:t>
            </a:r>
            <a:r>
              <a:rPr lang="hu-HU" sz="1200" dirty="0"/>
              <a:t>szakma azonosító száma: 5 1012 21 03 </a:t>
            </a:r>
            <a:endParaRPr lang="hu-HU" sz="1200" dirty="0" smtClean="0"/>
          </a:p>
          <a:p>
            <a:r>
              <a:rPr lang="hu-HU" sz="1200" dirty="0" smtClean="0"/>
              <a:t>A </a:t>
            </a:r>
            <a:r>
              <a:rPr lang="hu-HU" sz="1200" dirty="0"/>
              <a:t>szakma Európai Képesítési Keretrendszer szerinti szintje: 5 </a:t>
            </a:r>
            <a:endParaRPr lang="hu-HU" sz="1200" dirty="0" smtClean="0"/>
          </a:p>
          <a:p>
            <a:r>
              <a:rPr lang="hu-HU" sz="1200" dirty="0" smtClean="0"/>
              <a:t>A </a:t>
            </a:r>
            <a:r>
              <a:rPr lang="hu-HU" sz="1200" dirty="0"/>
              <a:t>szakma Magyar Képesítési Keretrendszer szerinti szintje: 5 </a:t>
            </a:r>
            <a:endParaRPr lang="hu-HU" sz="1200" dirty="0" smtClean="0"/>
          </a:p>
          <a:p>
            <a:r>
              <a:rPr lang="hu-HU" sz="1200" dirty="0" smtClean="0"/>
              <a:t>Ágazati </a:t>
            </a:r>
            <a:r>
              <a:rPr lang="hu-HU" sz="1200" dirty="0"/>
              <a:t>alapoktatás megnevezése: Szépészet ágazati alapoktatás </a:t>
            </a:r>
            <a:endParaRPr lang="hu-HU" sz="1200" dirty="0" smtClean="0"/>
          </a:p>
          <a:p>
            <a:r>
              <a:rPr lang="hu-HU" sz="1200" dirty="0" smtClean="0"/>
              <a:t>Kapcsolódó </a:t>
            </a:r>
            <a:r>
              <a:rPr lang="hu-HU" sz="1200" dirty="0"/>
              <a:t>részszakmák </a:t>
            </a:r>
            <a:r>
              <a:rPr lang="hu-HU" sz="1200" dirty="0" smtClean="0"/>
              <a:t>megnevezése:</a:t>
            </a:r>
            <a:r>
              <a:rPr lang="hu-HU" sz="1200" dirty="0"/>
              <a:t> </a:t>
            </a:r>
            <a:r>
              <a:rPr lang="hu-HU" sz="1200" dirty="0" smtClean="0"/>
              <a:t>nincs</a:t>
            </a:r>
          </a:p>
          <a:p>
            <a:r>
              <a:rPr lang="hu-HU" sz="1200" dirty="0" smtClean="0"/>
              <a:t>Egybefüggő </a:t>
            </a:r>
            <a:r>
              <a:rPr lang="hu-HU" sz="1200" dirty="0"/>
              <a:t>szakmai gyakorlat időtartama: </a:t>
            </a:r>
            <a:endParaRPr lang="hu-HU" sz="1200" dirty="0" smtClean="0"/>
          </a:p>
          <a:p>
            <a:r>
              <a:rPr lang="hu-HU" sz="1200" dirty="0" smtClean="0"/>
              <a:t>	Technikumi </a:t>
            </a:r>
            <a:r>
              <a:rPr lang="hu-HU" sz="1200" dirty="0"/>
              <a:t>oktatásban: 140 </a:t>
            </a:r>
            <a:r>
              <a:rPr lang="hu-HU" sz="1200" dirty="0" smtClean="0"/>
              <a:t>óra </a:t>
            </a:r>
          </a:p>
          <a:p>
            <a:r>
              <a:rPr lang="hu-HU" sz="1200" dirty="0" smtClean="0"/>
              <a:t>	Érettségire </a:t>
            </a:r>
            <a:r>
              <a:rPr lang="hu-HU" sz="1200" dirty="0"/>
              <a:t>épülő oktatásban: 160 </a:t>
            </a:r>
            <a:r>
              <a:rPr lang="hu-HU" sz="1200" dirty="0" smtClean="0"/>
              <a:t>óra</a:t>
            </a:r>
          </a:p>
          <a:p>
            <a:r>
              <a:rPr lang="hu-HU" dirty="0"/>
              <a:t>Kéz- és lábápoló </a:t>
            </a:r>
            <a:r>
              <a:rPr lang="hu-HU" dirty="0" smtClean="0"/>
              <a:t>technikus</a:t>
            </a:r>
          </a:p>
          <a:p>
            <a:r>
              <a:rPr lang="hu-HU" sz="1200" dirty="0" smtClean="0"/>
              <a:t>A </a:t>
            </a:r>
            <a:r>
              <a:rPr lang="hu-HU" sz="1200" dirty="0"/>
              <a:t>szakma azonosító száma: 5 1012 21 02 </a:t>
            </a:r>
            <a:endParaRPr lang="hu-HU" sz="1200" dirty="0" smtClean="0"/>
          </a:p>
          <a:p>
            <a:r>
              <a:rPr lang="hu-HU" sz="1200" dirty="0" smtClean="0"/>
              <a:t>A </a:t>
            </a:r>
            <a:r>
              <a:rPr lang="hu-HU" sz="1200" dirty="0"/>
              <a:t>szakma szakmairányai: Kézápoló és körömkozmetikus, Speciális lábápoló </a:t>
            </a:r>
            <a:endParaRPr lang="hu-HU" sz="1200" dirty="0" smtClean="0"/>
          </a:p>
          <a:p>
            <a:r>
              <a:rPr lang="hu-HU" sz="1200" dirty="0" smtClean="0"/>
              <a:t>A </a:t>
            </a:r>
            <a:r>
              <a:rPr lang="hu-HU" sz="1200" dirty="0"/>
              <a:t>szakma Európai Képesítési Keretrendszer szerinti szintje: 5 </a:t>
            </a:r>
            <a:endParaRPr lang="hu-HU" sz="1200" dirty="0" smtClean="0"/>
          </a:p>
          <a:p>
            <a:r>
              <a:rPr lang="hu-HU" sz="1200" dirty="0" smtClean="0"/>
              <a:t>A </a:t>
            </a:r>
            <a:r>
              <a:rPr lang="hu-HU" sz="1200" dirty="0"/>
              <a:t>szakma Magyar Képesítési Keretrendszer szerinti szintje: </a:t>
            </a:r>
            <a:r>
              <a:rPr lang="hu-HU" sz="1200" dirty="0" smtClean="0"/>
              <a:t>5</a:t>
            </a:r>
          </a:p>
          <a:p>
            <a:r>
              <a:rPr lang="hu-HU" sz="1200" dirty="0" smtClean="0"/>
              <a:t>Ágazati </a:t>
            </a:r>
            <a:r>
              <a:rPr lang="hu-HU" sz="1200" dirty="0"/>
              <a:t>alapoktatás megnevezése: Szépészet ágazati alapoktatás </a:t>
            </a:r>
            <a:endParaRPr lang="hu-HU" sz="1200" dirty="0" smtClean="0"/>
          </a:p>
          <a:p>
            <a:r>
              <a:rPr lang="hu-HU" sz="1200" dirty="0" smtClean="0"/>
              <a:t>Kapcsolódó </a:t>
            </a:r>
            <a:r>
              <a:rPr lang="hu-HU" sz="1200" dirty="0"/>
              <a:t>részszakmák megnevezése:  </a:t>
            </a:r>
            <a:r>
              <a:rPr lang="hu-HU" sz="1200" dirty="0" smtClean="0"/>
              <a:t>nincs</a:t>
            </a:r>
          </a:p>
          <a:p>
            <a:r>
              <a:rPr lang="hu-HU" sz="1200" dirty="0" smtClean="0"/>
              <a:t>Egybefüggő </a:t>
            </a:r>
            <a:r>
              <a:rPr lang="hu-HU" sz="1200" dirty="0"/>
              <a:t>szakmai gyakorlat időtartama: </a:t>
            </a:r>
            <a:endParaRPr lang="hu-HU" sz="1200" dirty="0" smtClean="0"/>
          </a:p>
          <a:p>
            <a:r>
              <a:rPr lang="hu-HU" sz="1200" dirty="0"/>
              <a:t>	</a:t>
            </a:r>
            <a:r>
              <a:rPr lang="hu-HU" sz="1200" dirty="0" smtClean="0"/>
              <a:t>Technikumi </a:t>
            </a:r>
            <a:r>
              <a:rPr lang="hu-HU" sz="1200" dirty="0"/>
              <a:t>oktatásban: 140 </a:t>
            </a:r>
            <a:r>
              <a:rPr lang="hu-HU" sz="1200" dirty="0" smtClean="0"/>
              <a:t>óra</a:t>
            </a:r>
          </a:p>
          <a:p>
            <a:r>
              <a:rPr lang="hu-HU" sz="1200" dirty="0"/>
              <a:t>	</a:t>
            </a:r>
            <a:r>
              <a:rPr lang="hu-HU" sz="1200" dirty="0" smtClean="0"/>
              <a:t> </a:t>
            </a:r>
            <a:r>
              <a:rPr lang="hu-HU" sz="1200" dirty="0"/>
              <a:t>Érettségire épülő oktatásban: 160 óra 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012" y="2036966"/>
            <a:ext cx="1514599" cy="1627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9358" y="279603"/>
            <a:ext cx="7625283" cy="384721"/>
          </a:xfrm>
        </p:spPr>
        <p:txBody>
          <a:bodyPr/>
          <a:lstStyle/>
          <a:p>
            <a:r>
              <a:rPr lang="hu-HU" dirty="0" smtClean="0"/>
              <a:t>Szépészet ágazatban oktatott szakmáink: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894522"/>
            <a:ext cx="1547715" cy="1724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4299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9358" y="279603"/>
            <a:ext cx="7625283" cy="769441"/>
          </a:xfrm>
        </p:spPr>
        <p:txBody>
          <a:bodyPr/>
          <a:lstStyle/>
          <a:p>
            <a:r>
              <a:rPr lang="hu-HU" dirty="0" smtClean="0"/>
              <a:t>A szakképző intézményben tanulók, </a:t>
            </a:r>
            <a:br>
              <a:rPr lang="hu-HU" dirty="0" smtClean="0"/>
            </a:br>
            <a:r>
              <a:rPr lang="hu-HU" dirty="0" smtClean="0"/>
              <a:t>képzésben résztvevők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914400" y="1527691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Jogviszony a szakképző intézményben:</a:t>
            </a:r>
            <a:endParaRPr lang="hu-HU" sz="20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1066800" y="22098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hu-HU" b="1" dirty="0" smtClean="0"/>
              <a:t>Tanulói jogviszony</a:t>
            </a:r>
          </a:p>
          <a:p>
            <a:pPr algn="ctr"/>
            <a:r>
              <a:rPr lang="hu-HU" dirty="0" smtClean="0"/>
              <a:t>(25 éves korig)</a:t>
            </a:r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1066800" y="34290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hu-HU" b="1" dirty="0" smtClean="0"/>
              <a:t>Felnőttképzési jogviszony</a:t>
            </a:r>
            <a:endParaRPr lang="hu-HU" b="1" dirty="0"/>
          </a:p>
        </p:txBody>
      </p:sp>
      <p:sp>
        <p:nvSpPr>
          <p:cNvPr id="6" name="Szövegdoboz 5"/>
          <p:cNvSpPr txBox="1"/>
          <p:nvPr/>
        </p:nvSpPr>
        <p:spPr>
          <a:xfrm>
            <a:off x="4953000" y="2209800"/>
            <a:ext cx="365760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dirty="0" smtClean="0"/>
              <a:t>Akár a 2. szakmát is tanulói jogviszonyban szerezheti meg a fiatal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4953000" y="3157835"/>
            <a:ext cx="3657600" cy="92333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dirty="0" smtClean="0"/>
              <a:t>A felnőttek oktatása nem tanulói jogviszonyban történik, a szakmai oktatás rugalmasabb, rövidebb.</a:t>
            </a:r>
            <a:endParaRPr lang="hu-HU" dirty="0"/>
          </a:p>
        </p:txBody>
      </p:sp>
      <p:sp>
        <p:nvSpPr>
          <p:cNvPr id="8" name="Jobbra nyíl 7"/>
          <p:cNvSpPr/>
          <p:nvPr/>
        </p:nvSpPr>
        <p:spPr>
          <a:xfrm>
            <a:off x="3886200" y="2294496"/>
            <a:ext cx="914400" cy="2483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Jobbra nyíl 8"/>
          <p:cNvSpPr/>
          <p:nvPr/>
        </p:nvSpPr>
        <p:spPr>
          <a:xfrm>
            <a:off x="4000500" y="3505201"/>
            <a:ext cx="800100" cy="2285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Szövegdoboz 10"/>
          <p:cNvSpPr txBox="1"/>
          <p:nvPr/>
        </p:nvSpPr>
        <p:spPr>
          <a:xfrm>
            <a:off x="762000" y="4572000"/>
            <a:ext cx="792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 smtClean="0"/>
              <a:t>Tanulói jogviszony: tanköteles kiskorúval, továbbá a nappali rendszerű szakmai oktatásban részt vevő tanulóval hozható létre annak a tanévnek az utolsó napjáig, amelyikben a tanuló huszonötödik életévét betölti (vagyis azzal, aki tanulmányai megkezdésekor a 25 éves kort nem éri el)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600" dirty="0" smtClean="0"/>
              <a:t>Felnőttképzési jogviszonyban szervezhető: amennyiben másutt van valamilyen jogviszonya, vagy betöltötte a 25. életévét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360890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églalap 33"/>
          <p:cNvSpPr/>
          <p:nvPr/>
        </p:nvSpPr>
        <p:spPr>
          <a:xfrm>
            <a:off x="5105400" y="6128279"/>
            <a:ext cx="2042994" cy="510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096" name="Téglalap 4095"/>
          <p:cNvSpPr/>
          <p:nvPr/>
        </p:nvSpPr>
        <p:spPr>
          <a:xfrm>
            <a:off x="5105400" y="5486400"/>
            <a:ext cx="2042994" cy="510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9358" y="279603"/>
            <a:ext cx="7625283" cy="384721"/>
          </a:xfrm>
        </p:spPr>
        <p:txBody>
          <a:bodyPr/>
          <a:lstStyle/>
          <a:p>
            <a:r>
              <a:rPr lang="hu-HU" dirty="0" smtClean="0"/>
              <a:t>Jogviszony ábra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762000" y="990600"/>
            <a:ext cx="26670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dirty="0" smtClean="0"/>
              <a:t>Tanulói jogviszony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4953000" y="978932"/>
            <a:ext cx="2895600" cy="381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dirty="0" smtClean="0"/>
              <a:t>Felnőttképzési jogviszony</a:t>
            </a:r>
            <a:endParaRPr lang="hu-HU" dirty="0"/>
          </a:p>
        </p:txBody>
      </p:sp>
      <p:sp>
        <p:nvSpPr>
          <p:cNvPr id="5" name="Szövegdoboz 4"/>
          <p:cNvSpPr txBox="1"/>
          <p:nvPr/>
        </p:nvSpPr>
        <p:spPr>
          <a:xfrm>
            <a:off x="3962399" y="990600"/>
            <a:ext cx="45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és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762000" y="1981200"/>
            <a:ext cx="7086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hu-HU" dirty="0" smtClean="0"/>
              <a:t>példa: 	  </a:t>
            </a:r>
          </a:p>
          <a:p>
            <a:r>
              <a:rPr lang="hu-HU" dirty="0"/>
              <a:t>	</a:t>
            </a:r>
            <a:r>
              <a:rPr lang="hu-HU" dirty="0" smtClean="0"/>
              <a:t>	 14 éves                                                                19 éves</a:t>
            </a:r>
            <a:endParaRPr lang="hu-HU" dirty="0"/>
          </a:p>
        </p:txBody>
      </p:sp>
      <p:sp>
        <p:nvSpPr>
          <p:cNvPr id="7" name="Mosolygó arc 6"/>
          <p:cNvSpPr/>
          <p:nvPr/>
        </p:nvSpPr>
        <p:spPr>
          <a:xfrm>
            <a:off x="3581400" y="2304365"/>
            <a:ext cx="228600" cy="228600"/>
          </a:xfrm>
          <a:prstGeom prst="smileyFac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  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3962399" y="2225773"/>
            <a:ext cx="26670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dirty="0" smtClean="0"/>
              <a:t>Tanulói jogviszony</a:t>
            </a:r>
            <a:endParaRPr lang="hu-HU" dirty="0"/>
          </a:p>
        </p:txBody>
      </p:sp>
      <p:sp>
        <p:nvSpPr>
          <p:cNvPr id="8" name="Balra-jobbra nyíl 7"/>
          <p:cNvSpPr/>
          <p:nvPr/>
        </p:nvSpPr>
        <p:spPr>
          <a:xfrm>
            <a:off x="3962399" y="1981200"/>
            <a:ext cx="2667000" cy="1524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Szövegdoboz 9"/>
          <p:cNvSpPr txBox="1"/>
          <p:nvPr/>
        </p:nvSpPr>
        <p:spPr>
          <a:xfrm>
            <a:off x="4538327" y="1780401"/>
            <a:ext cx="1333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 smtClean="0"/>
              <a:t>5 éves technikum</a:t>
            </a:r>
            <a:endParaRPr lang="hu-HU" sz="1200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786785" y="3369332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2. példa:			   18 éves  </a:t>
            </a:r>
            <a:endParaRPr lang="hu-HU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4985832" y="3327364"/>
            <a:ext cx="190499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dirty="0" smtClean="0"/>
              <a:t>Tanulói jogviszony</a:t>
            </a:r>
            <a:endParaRPr lang="hu-HU" dirty="0"/>
          </a:p>
        </p:txBody>
      </p:sp>
      <p:sp>
        <p:nvSpPr>
          <p:cNvPr id="15" name="Mosolygó arc 14"/>
          <p:cNvSpPr/>
          <p:nvPr/>
        </p:nvSpPr>
        <p:spPr>
          <a:xfrm>
            <a:off x="4634885" y="3415871"/>
            <a:ext cx="228600" cy="228600"/>
          </a:xfrm>
          <a:prstGeom prst="smileyFac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  </a:t>
            </a:r>
            <a:endParaRPr lang="hu-HU" dirty="0"/>
          </a:p>
        </p:txBody>
      </p:sp>
      <p:sp>
        <p:nvSpPr>
          <p:cNvPr id="16" name="Balra-jobbra nyíl 15"/>
          <p:cNvSpPr/>
          <p:nvPr/>
        </p:nvSpPr>
        <p:spPr>
          <a:xfrm>
            <a:off x="4953000" y="3100890"/>
            <a:ext cx="1933372" cy="1524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Szövegdoboz 17"/>
          <p:cNvSpPr txBox="1"/>
          <p:nvPr/>
        </p:nvSpPr>
        <p:spPr>
          <a:xfrm>
            <a:off x="5288166" y="2897965"/>
            <a:ext cx="1333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 smtClean="0"/>
              <a:t>2 éves képzés</a:t>
            </a:r>
            <a:endParaRPr lang="hu-HU" sz="1200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732817" y="4495800"/>
            <a:ext cx="7315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3. példa:                                                                       40 éves</a:t>
            </a:r>
            <a:endParaRPr lang="hu-HU" dirty="0"/>
          </a:p>
        </p:txBody>
      </p:sp>
      <p:sp>
        <p:nvSpPr>
          <p:cNvPr id="20" name="Mosolygó arc 19"/>
          <p:cNvSpPr/>
          <p:nvPr/>
        </p:nvSpPr>
        <p:spPr>
          <a:xfrm>
            <a:off x="6143017" y="4572000"/>
            <a:ext cx="228600" cy="228600"/>
          </a:xfrm>
          <a:prstGeom prst="smileyFac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  </a:t>
            </a:r>
            <a:endParaRPr lang="hu-HU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6401172" y="4436371"/>
            <a:ext cx="15240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dirty="0" smtClean="0"/>
              <a:t>Felnőttképzési jogviszony</a:t>
            </a:r>
            <a:endParaRPr lang="hu-HU" dirty="0"/>
          </a:p>
        </p:txBody>
      </p:sp>
      <p:sp>
        <p:nvSpPr>
          <p:cNvPr id="23" name="Balra-jobbra nyíl 22"/>
          <p:cNvSpPr/>
          <p:nvPr/>
        </p:nvSpPr>
        <p:spPr>
          <a:xfrm>
            <a:off x="6371617" y="4191000"/>
            <a:ext cx="1553555" cy="1524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Szövegdoboz 18"/>
          <p:cNvSpPr txBox="1"/>
          <p:nvPr/>
        </p:nvSpPr>
        <p:spPr>
          <a:xfrm>
            <a:off x="786785" y="5501643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4. példa: egy osztály lehetséges összetétele:  </a:t>
            </a:r>
            <a:endParaRPr lang="hu-HU" dirty="0"/>
          </a:p>
        </p:txBody>
      </p:sp>
      <p:sp>
        <p:nvSpPr>
          <p:cNvPr id="25" name="Mosolygó arc 24"/>
          <p:cNvSpPr/>
          <p:nvPr/>
        </p:nvSpPr>
        <p:spPr>
          <a:xfrm>
            <a:off x="6232248" y="6261515"/>
            <a:ext cx="228600" cy="228600"/>
          </a:xfrm>
          <a:prstGeom prst="smileyFac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  </a:t>
            </a:r>
            <a:endParaRPr lang="hu-HU" dirty="0"/>
          </a:p>
        </p:txBody>
      </p:sp>
      <p:sp>
        <p:nvSpPr>
          <p:cNvPr id="26" name="Mosolygó arc 25"/>
          <p:cNvSpPr/>
          <p:nvPr/>
        </p:nvSpPr>
        <p:spPr>
          <a:xfrm>
            <a:off x="6629399" y="5627132"/>
            <a:ext cx="228600" cy="228600"/>
          </a:xfrm>
          <a:prstGeom prst="smileyFac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  </a:t>
            </a:r>
            <a:endParaRPr lang="hu-HU" dirty="0"/>
          </a:p>
        </p:txBody>
      </p:sp>
      <p:sp>
        <p:nvSpPr>
          <p:cNvPr id="27" name="Mosolygó arc 26"/>
          <p:cNvSpPr/>
          <p:nvPr/>
        </p:nvSpPr>
        <p:spPr>
          <a:xfrm>
            <a:off x="5571983" y="5627132"/>
            <a:ext cx="228600" cy="228600"/>
          </a:xfrm>
          <a:prstGeom prst="smileyFac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  </a:t>
            </a:r>
            <a:endParaRPr lang="hu-HU" dirty="0"/>
          </a:p>
        </p:txBody>
      </p:sp>
      <p:sp>
        <p:nvSpPr>
          <p:cNvPr id="28" name="Mosolygó arc 27"/>
          <p:cNvSpPr/>
          <p:nvPr/>
        </p:nvSpPr>
        <p:spPr>
          <a:xfrm>
            <a:off x="6064791" y="5634269"/>
            <a:ext cx="228600" cy="228600"/>
          </a:xfrm>
          <a:prstGeom prst="smileyFac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  </a:t>
            </a:r>
            <a:endParaRPr lang="hu-HU" dirty="0"/>
          </a:p>
        </p:txBody>
      </p:sp>
      <p:sp>
        <p:nvSpPr>
          <p:cNvPr id="29" name="Mosolygó arc 28"/>
          <p:cNvSpPr/>
          <p:nvPr/>
        </p:nvSpPr>
        <p:spPr>
          <a:xfrm>
            <a:off x="5824031" y="5627132"/>
            <a:ext cx="228600" cy="228600"/>
          </a:xfrm>
          <a:prstGeom prst="smileyFac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  </a:t>
            </a:r>
            <a:endParaRPr lang="hu-HU" dirty="0"/>
          </a:p>
        </p:txBody>
      </p:sp>
      <p:sp>
        <p:nvSpPr>
          <p:cNvPr id="30" name="Mosolygó arc 29"/>
          <p:cNvSpPr/>
          <p:nvPr/>
        </p:nvSpPr>
        <p:spPr>
          <a:xfrm>
            <a:off x="5349523" y="5627132"/>
            <a:ext cx="228600" cy="228600"/>
          </a:xfrm>
          <a:prstGeom prst="smileyFac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  </a:t>
            </a:r>
            <a:endParaRPr lang="hu-HU" dirty="0"/>
          </a:p>
        </p:txBody>
      </p:sp>
      <p:sp>
        <p:nvSpPr>
          <p:cNvPr id="31" name="Mosolygó arc 30"/>
          <p:cNvSpPr/>
          <p:nvPr/>
        </p:nvSpPr>
        <p:spPr>
          <a:xfrm>
            <a:off x="6354654" y="5634269"/>
            <a:ext cx="228600" cy="228600"/>
          </a:xfrm>
          <a:prstGeom prst="smileyFac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  </a:t>
            </a:r>
            <a:endParaRPr lang="hu-HU" dirty="0"/>
          </a:p>
        </p:txBody>
      </p:sp>
      <p:sp>
        <p:nvSpPr>
          <p:cNvPr id="35" name="Mosolygó arc 34"/>
          <p:cNvSpPr/>
          <p:nvPr/>
        </p:nvSpPr>
        <p:spPr>
          <a:xfrm>
            <a:off x="6515099" y="6269011"/>
            <a:ext cx="228600" cy="228600"/>
          </a:xfrm>
          <a:prstGeom prst="smileyFac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  </a:t>
            </a:r>
            <a:endParaRPr lang="hu-HU" dirty="0"/>
          </a:p>
        </p:txBody>
      </p:sp>
      <p:sp>
        <p:nvSpPr>
          <p:cNvPr id="36" name="Mosolygó arc 35"/>
          <p:cNvSpPr/>
          <p:nvPr/>
        </p:nvSpPr>
        <p:spPr>
          <a:xfrm>
            <a:off x="5895082" y="6269011"/>
            <a:ext cx="228600" cy="228600"/>
          </a:xfrm>
          <a:prstGeom prst="smileyFac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  </a:t>
            </a:r>
            <a:endParaRPr lang="hu-HU" dirty="0"/>
          </a:p>
        </p:txBody>
      </p:sp>
      <p:sp>
        <p:nvSpPr>
          <p:cNvPr id="37" name="Mosolygó arc 36"/>
          <p:cNvSpPr/>
          <p:nvPr/>
        </p:nvSpPr>
        <p:spPr>
          <a:xfrm>
            <a:off x="5595431" y="6269011"/>
            <a:ext cx="228600" cy="228600"/>
          </a:xfrm>
          <a:prstGeom prst="smileyFac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  </a:t>
            </a:r>
            <a:endParaRPr lang="hu-HU" dirty="0"/>
          </a:p>
        </p:txBody>
      </p:sp>
      <p:sp>
        <p:nvSpPr>
          <p:cNvPr id="38" name="Mosolygó arc 37"/>
          <p:cNvSpPr/>
          <p:nvPr/>
        </p:nvSpPr>
        <p:spPr>
          <a:xfrm>
            <a:off x="5295899" y="6269011"/>
            <a:ext cx="228600" cy="228600"/>
          </a:xfrm>
          <a:prstGeom prst="smileyFac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  </a:t>
            </a:r>
            <a:endParaRPr lang="hu-HU" dirty="0"/>
          </a:p>
        </p:txBody>
      </p:sp>
      <p:sp>
        <p:nvSpPr>
          <p:cNvPr id="39" name="Mosolygó arc 38"/>
          <p:cNvSpPr/>
          <p:nvPr/>
        </p:nvSpPr>
        <p:spPr>
          <a:xfrm>
            <a:off x="6812666" y="6276148"/>
            <a:ext cx="228600" cy="228600"/>
          </a:xfrm>
          <a:prstGeom prst="smileyFac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 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8321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9358" y="279603"/>
            <a:ext cx="7625283" cy="769441"/>
          </a:xfrm>
        </p:spPr>
        <p:txBody>
          <a:bodyPr/>
          <a:lstStyle/>
          <a:p>
            <a:r>
              <a:rPr lang="hu-HU" dirty="0" smtClean="0"/>
              <a:t>Az oktatásra vonatkozó szabályok, illetve a képzés megszervezése, lebonyolítása</a:t>
            </a:r>
            <a:endParaRPr lang="hu-H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0" t="37647" r="33334" b="19477"/>
          <a:stretch/>
        </p:blipFill>
        <p:spPr bwMode="auto">
          <a:xfrm>
            <a:off x="228600" y="1524000"/>
            <a:ext cx="8382000" cy="3988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2590800" y="1154668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Technikum „keresztmetszetben”</a:t>
            </a:r>
            <a:endParaRPr lang="hu-HU" b="1" dirty="0"/>
          </a:p>
        </p:txBody>
      </p:sp>
      <p:sp>
        <p:nvSpPr>
          <p:cNvPr id="4" name="Szövegdoboz 3"/>
          <p:cNvSpPr txBox="1"/>
          <p:nvPr/>
        </p:nvSpPr>
        <p:spPr>
          <a:xfrm>
            <a:off x="381000" y="5512341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 smtClean="0"/>
              <a:t>Az ágazati alapvizsga szerepe: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 smtClean="0"/>
              <a:t>Az adott ágazatban történő munkavégzéshez szükséges szakmai alaptudást és kompetenciát mér országosan egységes eljárás keretében            jogosulttá teszi a tanulót a duális képzésbe való belépésre.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 smtClean="0"/>
              <a:t>A szakmai vizsgába beszámít, vagyis ha egy szakma megszerzését követően valaki az adott ágazathoz tartozó további szakmát kíván szerezni, az ágazati alapvizsgát nem kell megismételnie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dirty="0" smtClean="0"/>
              <a:t>A vállalatok közreműködhetnek a duális képzés keretében náluk alkalmazásra kerülő tanulók kiválasztásában</a:t>
            </a:r>
            <a:endParaRPr lang="hu-HU" sz="1200" dirty="0"/>
          </a:p>
        </p:txBody>
      </p:sp>
      <p:cxnSp>
        <p:nvCxnSpPr>
          <p:cNvPr id="6" name="Egyenes összekötő nyíllal 5"/>
          <p:cNvCxnSpPr/>
          <p:nvPr/>
        </p:nvCxnSpPr>
        <p:spPr>
          <a:xfrm>
            <a:off x="1371600" y="6019800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90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9358" y="279603"/>
            <a:ext cx="7625283" cy="384721"/>
          </a:xfrm>
        </p:spPr>
        <p:txBody>
          <a:bodyPr/>
          <a:lstStyle/>
          <a:p>
            <a:r>
              <a:rPr lang="hu-HU" dirty="0" smtClean="0"/>
              <a:t>Ösztöndíj és munkaszerződés egymásra épülő rendszere</a:t>
            </a:r>
            <a:endParaRPr lang="hu-HU" dirty="0"/>
          </a:p>
        </p:txBody>
      </p:sp>
      <p:pic>
        <p:nvPicPr>
          <p:cNvPr id="1026" name="Picture 2" descr="https://szakmaverzum.hu/wp-content/uploads/2021/12/juttatasok2022-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" t="13172" r="2290" b="58646"/>
          <a:stretch/>
        </p:blipFill>
        <p:spPr bwMode="auto">
          <a:xfrm>
            <a:off x="313961" y="761999"/>
            <a:ext cx="5096240" cy="212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zakmaverzum.hu/wp-content/uploads/2021/12/juttatasok2022-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3" t="43024" b="22093"/>
          <a:stretch/>
        </p:blipFill>
        <p:spPr bwMode="auto">
          <a:xfrm>
            <a:off x="308098" y="2955345"/>
            <a:ext cx="5114562" cy="289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zakmaverzum.hu/wp-content/uploads/2021/12/juttatasok2022-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4" t="78049"/>
          <a:stretch/>
        </p:blipFill>
        <p:spPr bwMode="auto">
          <a:xfrm>
            <a:off x="5704556" y="4021260"/>
            <a:ext cx="2861907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zövegdoboz 7"/>
          <p:cNvSpPr txBox="1"/>
          <p:nvPr/>
        </p:nvSpPr>
        <p:spPr>
          <a:xfrm>
            <a:off x="308098" y="5883503"/>
            <a:ext cx="8534400" cy="7386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sz="1400" b="1" dirty="0" smtClean="0">
                <a:solidFill>
                  <a:srgbClr val="FF0000"/>
                </a:solidFill>
              </a:rPr>
              <a:t>A szakképzésbe lépést és bennmaradást általános ösztöndíjjal támogatják.</a:t>
            </a:r>
          </a:p>
          <a:p>
            <a:r>
              <a:rPr lang="hu-HU" sz="1400" b="1" dirty="0" smtClean="0">
                <a:solidFill>
                  <a:srgbClr val="FF0000"/>
                </a:solidFill>
              </a:rPr>
              <a:t>Ez tanulmányi ösztöndíj: vagyis tanulni és iskolába járni kell. Aki megbukik, fél évre szüneteltetjük az ösztöndíja folyósítását, illetve annak is , aki 6 igazolatlan órát szerzett!!!</a:t>
            </a:r>
            <a:endParaRPr lang="hu-HU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82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zis 11"/>
          <p:cNvSpPr/>
          <p:nvPr/>
        </p:nvSpPr>
        <p:spPr>
          <a:xfrm>
            <a:off x="943633" y="1845627"/>
            <a:ext cx="1998934" cy="1926273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9358" y="279603"/>
            <a:ext cx="7625283" cy="769441"/>
          </a:xfrm>
        </p:spPr>
        <p:txBody>
          <a:bodyPr/>
          <a:lstStyle/>
          <a:p>
            <a:r>
              <a:rPr lang="hu-HU" dirty="0" smtClean="0"/>
              <a:t>A szakképzés Információs rendszere</a:t>
            </a:r>
            <a:br>
              <a:rPr lang="hu-HU" dirty="0" smtClean="0"/>
            </a:br>
            <a:r>
              <a:rPr lang="hu-HU" dirty="0" smtClean="0"/>
              <a:t>KRÉTA-KIR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533400" y="5562600"/>
            <a:ext cx="8153400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1400" dirty="0" smtClean="0"/>
              <a:t>Minden érintett egy rendszerben dolgozik, nincs párhuzamos adatrögzítés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sz="1400" dirty="0" smtClean="0">
                <a:solidFill>
                  <a:srgbClr val="FF0000"/>
                </a:solidFill>
              </a:rPr>
              <a:t>Az informatika így tudja támogatni az oktatás rendszerét: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hu-HU" sz="1400" dirty="0" smtClean="0">
                <a:solidFill>
                  <a:srgbClr val="FF0000"/>
                </a:solidFill>
              </a:rPr>
              <a:t>Tanulmányi eredmények, hiányzások figyelése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hu-HU" sz="1400" dirty="0" smtClean="0">
                <a:solidFill>
                  <a:srgbClr val="FF0000"/>
                </a:solidFill>
              </a:rPr>
              <a:t>Ösztöndíj kifizetése</a:t>
            </a:r>
            <a:endParaRPr lang="hu-HU" sz="1400" dirty="0">
              <a:solidFill>
                <a:srgbClr val="FF0000"/>
              </a:solidFill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914400" y="1295400"/>
            <a:ext cx="2743200" cy="406265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u-HU" sz="2400" dirty="0" smtClean="0"/>
              <a:t>KRÉTA-ESL modul</a:t>
            </a:r>
          </a:p>
          <a:p>
            <a:r>
              <a:rPr lang="hu-HU" sz="1400" dirty="0" smtClean="0"/>
              <a:t>(</a:t>
            </a:r>
            <a:r>
              <a:rPr lang="hu-HU" sz="1400" dirty="0" err="1" smtClean="0"/>
              <a:t>Early</a:t>
            </a:r>
            <a:r>
              <a:rPr lang="hu-HU" sz="1400" dirty="0" smtClean="0"/>
              <a:t> </a:t>
            </a:r>
            <a:r>
              <a:rPr lang="hu-HU" sz="1400" dirty="0" err="1" smtClean="0"/>
              <a:t>School</a:t>
            </a:r>
            <a:r>
              <a:rPr lang="hu-HU" sz="1400" dirty="0" smtClean="0"/>
              <a:t> </a:t>
            </a:r>
            <a:r>
              <a:rPr lang="hu-HU" sz="1400" dirty="0" err="1" smtClean="0"/>
              <a:t>Leaving</a:t>
            </a:r>
            <a:r>
              <a:rPr lang="hu-HU" sz="1400" dirty="0" smtClean="0"/>
              <a:t>)</a:t>
            </a:r>
          </a:p>
          <a:p>
            <a:endParaRPr lang="hu-HU" sz="2400" dirty="0"/>
          </a:p>
          <a:p>
            <a:endParaRPr lang="hu-HU" sz="2400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1447800" y="1981200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solidFill>
                  <a:srgbClr val="FF0000"/>
                </a:solidFill>
              </a:rPr>
              <a:t>ESL</a:t>
            </a:r>
          </a:p>
          <a:p>
            <a:r>
              <a:rPr lang="hu-HU" b="1" dirty="0" smtClean="0">
                <a:solidFill>
                  <a:srgbClr val="FF0000"/>
                </a:solidFill>
              </a:rPr>
              <a:t>Riasztási rendszer</a:t>
            </a:r>
            <a:endParaRPr lang="hu-HU" b="1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5" b="6018"/>
          <a:stretch/>
        </p:blipFill>
        <p:spPr bwMode="auto">
          <a:xfrm>
            <a:off x="3352800" y="1430621"/>
            <a:ext cx="5486400" cy="2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zövegdoboz 6"/>
          <p:cNvSpPr txBox="1"/>
          <p:nvPr/>
        </p:nvSpPr>
        <p:spPr>
          <a:xfrm>
            <a:off x="1866900" y="4804053"/>
            <a:ext cx="20193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dirty="0" smtClean="0"/>
              <a:t>Tanügy-igazgatási rendszer vezetése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3733800" y="3826490"/>
            <a:ext cx="2362200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dirty="0" smtClean="0"/>
              <a:t>2018/2019 tanévtől minden szakképző intézményben kötelező </a:t>
            </a:r>
          </a:p>
          <a:p>
            <a:r>
              <a:rPr lang="hu-HU" dirty="0"/>
              <a:t> </a:t>
            </a:r>
            <a:r>
              <a:rPr lang="hu-HU" dirty="0" smtClean="0"/>
              <a:t>     (GINOP fejlesztés)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5994400" y="4804052"/>
            <a:ext cx="2590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dirty="0" smtClean="0"/>
              <a:t>Kiterjesztése minden fenntartó intézményre</a:t>
            </a:r>
            <a:endParaRPr lang="hu-HU" dirty="0"/>
          </a:p>
        </p:txBody>
      </p:sp>
      <p:sp>
        <p:nvSpPr>
          <p:cNvPr id="10" name="Felfelé nyíl 9"/>
          <p:cNvSpPr/>
          <p:nvPr/>
        </p:nvSpPr>
        <p:spPr>
          <a:xfrm rot="19742538">
            <a:off x="2774218" y="4207826"/>
            <a:ext cx="204664" cy="57951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Ellipszis 10"/>
          <p:cNvSpPr/>
          <p:nvPr/>
        </p:nvSpPr>
        <p:spPr>
          <a:xfrm>
            <a:off x="1866900" y="3581400"/>
            <a:ext cx="152400" cy="1524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Ellipszis 12"/>
          <p:cNvSpPr/>
          <p:nvPr/>
        </p:nvSpPr>
        <p:spPr>
          <a:xfrm>
            <a:off x="960136" y="2049165"/>
            <a:ext cx="1932917" cy="198086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églalap 4"/>
          <p:cNvSpPr/>
          <p:nvPr/>
        </p:nvSpPr>
        <p:spPr>
          <a:xfrm>
            <a:off x="1285250" y="1958340"/>
            <a:ext cx="1295400" cy="2133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Szövegdoboz 13"/>
          <p:cNvSpPr txBox="1"/>
          <p:nvPr/>
        </p:nvSpPr>
        <p:spPr>
          <a:xfrm>
            <a:off x="1447800" y="2006600"/>
            <a:ext cx="106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b="1" dirty="0" smtClean="0">
              <a:solidFill>
                <a:srgbClr val="FF0000"/>
              </a:solidFill>
            </a:endParaRPr>
          </a:p>
          <a:p>
            <a:r>
              <a:rPr lang="hu-HU" b="1" dirty="0" smtClean="0">
                <a:solidFill>
                  <a:srgbClr val="FF0000"/>
                </a:solidFill>
              </a:rPr>
              <a:t>ESL riasztási rendszer</a:t>
            </a:r>
            <a:endParaRPr lang="hu-HU" b="1" dirty="0">
              <a:solidFill>
                <a:srgbClr val="FF0000"/>
              </a:solidFill>
            </a:endParaRPr>
          </a:p>
        </p:txBody>
      </p:sp>
      <p:sp>
        <p:nvSpPr>
          <p:cNvPr id="16" name="Ellipszis 15"/>
          <p:cNvSpPr/>
          <p:nvPr/>
        </p:nvSpPr>
        <p:spPr>
          <a:xfrm>
            <a:off x="1833890" y="3839190"/>
            <a:ext cx="157491" cy="1524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Ellipszis 16"/>
          <p:cNvSpPr/>
          <p:nvPr/>
        </p:nvSpPr>
        <p:spPr>
          <a:xfrm>
            <a:off x="1910091" y="204916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Téglalap 17"/>
          <p:cNvSpPr/>
          <p:nvPr/>
        </p:nvSpPr>
        <p:spPr>
          <a:xfrm>
            <a:off x="1828825" y="2136143"/>
            <a:ext cx="18541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697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9358" y="279603"/>
            <a:ext cx="7625283" cy="384721"/>
          </a:xfrm>
        </p:spPr>
        <p:txBody>
          <a:bodyPr/>
          <a:lstStyle/>
          <a:p>
            <a:r>
              <a:rPr lang="hu-HU" dirty="0" smtClean="0"/>
              <a:t>Szakképzés szabályozása – </a:t>
            </a:r>
            <a:r>
              <a:rPr lang="hu-HU" dirty="0"/>
              <a:t>S</a:t>
            </a:r>
            <a:r>
              <a:rPr lang="hu-HU" dirty="0" smtClean="0"/>
              <a:t>zabályozó dokumentumok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1676400" y="1080532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Új</a:t>
            </a:r>
            <a:endParaRPr lang="hu-HU" sz="2000" b="1" dirty="0"/>
          </a:p>
        </p:txBody>
      </p:sp>
      <p:sp>
        <p:nvSpPr>
          <p:cNvPr id="4" name="Szövegdoboz 3"/>
          <p:cNvSpPr txBox="1"/>
          <p:nvPr/>
        </p:nvSpPr>
        <p:spPr>
          <a:xfrm>
            <a:off x="5638800" y="1080532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 smtClean="0"/>
              <a:t>Régi</a:t>
            </a:r>
            <a:endParaRPr lang="hu-HU" sz="2000" b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1066800" y="1676400"/>
            <a:ext cx="2133600" cy="9233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Képzési és kimeneti követelmények</a:t>
            </a:r>
          </a:p>
          <a:p>
            <a:pPr algn="ctr"/>
            <a:r>
              <a:rPr lang="hu-HU" dirty="0" smtClean="0"/>
              <a:t>KKK</a:t>
            </a:r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1066800" y="3352800"/>
            <a:ext cx="2133600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Programtanterv</a:t>
            </a:r>
          </a:p>
          <a:p>
            <a:pPr algn="ctr"/>
            <a:r>
              <a:rPr lang="hu-HU" dirty="0" smtClean="0"/>
              <a:t>PTT</a:t>
            </a:r>
            <a:endParaRPr lang="hu-HU" dirty="0"/>
          </a:p>
        </p:txBody>
      </p:sp>
      <p:sp>
        <p:nvSpPr>
          <p:cNvPr id="7" name="Szövegdoboz 6"/>
          <p:cNvSpPr txBox="1"/>
          <p:nvPr/>
        </p:nvSpPr>
        <p:spPr>
          <a:xfrm>
            <a:off x="1066800" y="4648200"/>
            <a:ext cx="21336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Szakmai program</a:t>
            </a:r>
            <a:endParaRPr lang="hu-HU" dirty="0"/>
          </a:p>
        </p:txBody>
      </p:sp>
      <p:sp>
        <p:nvSpPr>
          <p:cNvPr id="8" name="Lefelé nyíl 7"/>
          <p:cNvSpPr/>
          <p:nvPr/>
        </p:nvSpPr>
        <p:spPr>
          <a:xfrm>
            <a:off x="1943100" y="2743200"/>
            <a:ext cx="381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Lefelé nyíl 8"/>
          <p:cNvSpPr/>
          <p:nvPr/>
        </p:nvSpPr>
        <p:spPr>
          <a:xfrm>
            <a:off x="2000250" y="4191000"/>
            <a:ext cx="2667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Szövegdoboz 9"/>
          <p:cNvSpPr txBox="1"/>
          <p:nvPr/>
        </p:nvSpPr>
        <p:spPr>
          <a:xfrm>
            <a:off x="5562600" y="1676400"/>
            <a:ext cx="21336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Szakmai és vizsgakövetelmények</a:t>
            </a:r>
          </a:p>
          <a:p>
            <a:pPr algn="ctr"/>
            <a:r>
              <a:rPr lang="hu-HU" dirty="0" smtClean="0"/>
              <a:t>SZVK</a:t>
            </a:r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5562600" y="3149600"/>
            <a:ext cx="21336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Szakképzési Kerettanterv szakmai rész</a:t>
            </a:r>
            <a:endParaRPr lang="hu-HU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5562600" y="4635500"/>
            <a:ext cx="2184400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hu-HU" dirty="0" smtClean="0"/>
              <a:t>Szakmai program</a:t>
            </a:r>
            <a:endParaRPr lang="hu-HU" dirty="0"/>
          </a:p>
        </p:txBody>
      </p:sp>
      <p:sp>
        <p:nvSpPr>
          <p:cNvPr id="13" name="Lefelé nyíl 12"/>
          <p:cNvSpPr/>
          <p:nvPr/>
        </p:nvSpPr>
        <p:spPr>
          <a:xfrm>
            <a:off x="6496050" y="2784396"/>
            <a:ext cx="2667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Lefelé nyíl 13"/>
          <p:cNvSpPr/>
          <p:nvPr/>
        </p:nvSpPr>
        <p:spPr>
          <a:xfrm>
            <a:off x="6496050" y="4191000"/>
            <a:ext cx="2667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Szövegdoboz 15"/>
          <p:cNvSpPr txBox="1"/>
          <p:nvPr/>
        </p:nvSpPr>
        <p:spPr>
          <a:xfrm>
            <a:off x="3581400" y="1868964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Központi dokumentum</a:t>
            </a:r>
            <a:endParaRPr lang="hu-HU" dirty="0"/>
          </a:p>
        </p:txBody>
      </p:sp>
      <p:sp>
        <p:nvSpPr>
          <p:cNvPr id="17" name="Szövegdoboz 16"/>
          <p:cNvSpPr txBox="1"/>
          <p:nvPr/>
        </p:nvSpPr>
        <p:spPr>
          <a:xfrm>
            <a:off x="3581400" y="3375799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Központi dokumentum</a:t>
            </a:r>
            <a:endParaRPr lang="hu-HU" dirty="0"/>
          </a:p>
        </p:txBody>
      </p:sp>
      <p:sp>
        <p:nvSpPr>
          <p:cNvPr id="18" name="Szövegdoboz 17"/>
          <p:cNvSpPr txBox="1"/>
          <p:nvPr/>
        </p:nvSpPr>
        <p:spPr>
          <a:xfrm>
            <a:off x="3657600" y="46482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Iskola készíti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0609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9358" y="279603"/>
            <a:ext cx="7625283" cy="384721"/>
          </a:xfrm>
        </p:spPr>
        <p:txBody>
          <a:bodyPr/>
          <a:lstStyle/>
          <a:p>
            <a:r>
              <a:rPr lang="hu-HU" dirty="0" smtClean="0"/>
              <a:t>Az oktatást meghatározó dokumentumok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228600" y="762000"/>
            <a:ext cx="8305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 smtClean="0"/>
              <a:t>Képzési és kimeneti követelmények (KKK)</a:t>
            </a:r>
            <a:endParaRPr lang="hu-H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smtClean="0"/>
              <a:t>Az egyes szakmákhoz a szakképzésben kötelezően alkalmazandó képzési és kimeneti követelményeket ír elő a szakképzésért felelős miniszter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smtClean="0"/>
              <a:t>Folyamatszabályozás helyett kimenet-, illetve tartalomszabályozás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smtClean="0"/>
              <a:t>Tanulási eredmények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 smtClean="0"/>
              <a:t>Az eredmények eléréséhez vezető utat, módszereket nem írja elő</a:t>
            </a:r>
            <a:r>
              <a:rPr lang="hu-HU" dirty="0" smtClean="0"/>
              <a:t>!</a:t>
            </a:r>
            <a:endParaRPr lang="hu-HU" dirty="0"/>
          </a:p>
        </p:txBody>
      </p:sp>
      <p:sp>
        <p:nvSpPr>
          <p:cNvPr id="4" name="Téglalap 3"/>
          <p:cNvSpPr/>
          <p:nvPr/>
        </p:nvSpPr>
        <p:spPr>
          <a:xfrm>
            <a:off x="304800" y="2820046"/>
            <a:ext cx="8458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b="1" dirty="0"/>
              <a:t>Programtanterv (PTT</a:t>
            </a:r>
            <a:r>
              <a:rPr lang="hu-HU" b="1" dirty="0" smtClean="0"/>
              <a:t>)</a:t>
            </a:r>
            <a:endParaRPr lang="hu-HU" b="1" dirty="0"/>
          </a:p>
          <a:p>
            <a:r>
              <a:rPr lang="hu-HU" dirty="0"/>
              <a:t>tananyagegységek, azok célja, tartalma, terjedelme és a tananyagegységekhez rendelt időkeret, az egyes tananyagegységek </a:t>
            </a:r>
            <a:r>
              <a:rPr lang="hu-HU" dirty="0" err="1"/>
              <a:t>évfolyamonkénti</a:t>
            </a:r>
            <a:r>
              <a:rPr lang="hu-HU" dirty="0"/>
              <a:t> ajánlott megoszlása </a:t>
            </a:r>
          </a:p>
          <a:p>
            <a:endParaRPr lang="hu-HU" dirty="0"/>
          </a:p>
          <a:p>
            <a:r>
              <a:rPr lang="hu-HU" dirty="0"/>
              <a:t>Fodrász; Kozmetikus technikus; Kéz- és lábápoló technikus szakmák esetén az óraszámok alakulása közismereti óraszámokkal kiegészítve:</a:t>
            </a: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145213"/>
              </p:ext>
            </p:extLst>
          </p:nvPr>
        </p:nvGraphicFramePr>
        <p:xfrm>
          <a:off x="736201" y="4709344"/>
          <a:ext cx="7775043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55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1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3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3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58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38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1216"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9. évf.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10. évf.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dirty="0" smtClean="0"/>
                        <a:t>11. évf.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12. évf.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13. évf.</a:t>
                      </a:r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216"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Közismereti óraszáma: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24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24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19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18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4</a:t>
                      </a:r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216"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Ágazati alapoktatás óraszáma: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7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9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0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0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0</a:t>
                      </a:r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216"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Szakirányú oktatás óraszáma: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0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0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14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14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24</a:t>
                      </a:r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216"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Szabadon tervezhető órakeret óraszáma: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3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1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1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2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6</a:t>
                      </a:r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216">
                <a:tc>
                  <a:txBody>
                    <a:bodyPr/>
                    <a:lstStyle/>
                    <a:p>
                      <a:r>
                        <a:rPr lang="hu-HU" sz="1400" dirty="0" smtClean="0"/>
                        <a:t>Összesen (óra/hét):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34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34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34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34</a:t>
                      </a:r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 smtClean="0"/>
                        <a:t>34</a:t>
                      </a:r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609600" y="6468153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hlinkClick r:id="rId2"/>
              </a:rPr>
              <a:t>https://szakkepzes.ikk.hu/kkk-ptt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3272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42669" y="332054"/>
            <a:ext cx="605536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46910" marR="5080" indent="-1934845" algn="ctr">
              <a:lnSpc>
                <a:spcPct val="100000"/>
              </a:lnSpc>
              <a:spcBef>
                <a:spcPts val="105"/>
              </a:spcBef>
            </a:pPr>
            <a:r>
              <a:rPr lang="hu-HU" sz="3200" spc="-5" dirty="0" smtClean="0"/>
              <a:t>Technikumi képzés</a:t>
            </a:r>
            <a:endParaRPr sz="3200" dirty="0"/>
          </a:p>
        </p:txBody>
      </p:sp>
      <p:sp>
        <p:nvSpPr>
          <p:cNvPr id="3" name="object 3"/>
          <p:cNvSpPr txBox="1"/>
          <p:nvPr/>
        </p:nvSpPr>
        <p:spPr>
          <a:xfrm>
            <a:off x="535939" y="1174494"/>
            <a:ext cx="8060333" cy="133177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5" dirty="0" err="1">
                <a:latin typeface="Times New Roman"/>
                <a:cs typeface="Times New Roman"/>
              </a:rPr>
              <a:t>Heti</a:t>
            </a:r>
            <a:r>
              <a:rPr sz="2700" spc="-5" dirty="0">
                <a:latin typeface="Times New Roman"/>
                <a:cs typeface="Times New Roman"/>
              </a:rPr>
              <a:t> </a:t>
            </a:r>
            <a:r>
              <a:rPr sz="2700" dirty="0" smtClean="0">
                <a:latin typeface="Times New Roman"/>
                <a:cs typeface="Times New Roman"/>
              </a:rPr>
              <a:t>3</a:t>
            </a:r>
            <a:r>
              <a:rPr lang="hu-HU" sz="2700" dirty="0" smtClean="0">
                <a:latin typeface="Times New Roman"/>
                <a:cs typeface="Times New Roman"/>
              </a:rPr>
              <a:t>4</a:t>
            </a:r>
            <a:r>
              <a:rPr sz="2700" spc="-35" dirty="0" smtClean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óra</a:t>
            </a:r>
          </a:p>
          <a:p>
            <a:pPr marL="355600" indent="-342900">
              <a:spcBef>
                <a:spcPts val="3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hu-HU" sz="2400" dirty="0">
                <a:latin typeface="Times New Roman"/>
                <a:cs typeface="Times New Roman"/>
              </a:rPr>
              <a:t>10. évfolyam végén ágazati alapvizsgát tesznek</a:t>
            </a:r>
          </a:p>
          <a:p>
            <a:pPr marL="355600" indent="-342900">
              <a:lnSpc>
                <a:spcPct val="100000"/>
              </a:lnSpc>
              <a:spcBef>
                <a:spcPts val="3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i="1" dirty="0" err="1" smtClean="0">
                <a:latin typeface="Times New Roman"/>
                <a:cs typeface="Times New Roman"/>
              </a:rPr>
              <a:t>Nyári</a:t>
            </a:r>
            <a:r>
              <a:rPr sz="2700" i="1" dirty="0" smtClean="0">
                <a:latin typeface="Times New Roman"/>
                <a:cs typeface="Times New Roman"/>
              </a:rPr>
              <a:t> </a:t>
            </a:r>
            <a:r>
              <a:rPr sz="2700" i="1" spc="-5" dirty="0">
                <a:latin typeface="Times New Roman"/>
                <a:cs typeface="Times New Roman"/>
              </a:rPr>
              <a:t>termelési </a:t>
            </a:r>
            <a:r>
              <a:rPr sz="2700" i="1" dirty="0">
                <a:latin typeface="Times New Roman"/>
                <a:cs typeface="Times New Roman"/>
              </a:rPr>
              <a:t>gyakorlat </a:t>
            </a:r>
            <a:r>
              <a:rPr sz="2700" dirty="0">
                <a:latin typeface="Times New Roman"/>
                <a:cs typeface="Times New Roman"/>
              </a:rPr>
              <a:t>– </a:t>
            </a:r>
            <a:r>
              <a:rPr sz="2000" dirty="0">
                <a:latin typeface="Times New Roman"/>
                <a:cs typeface="Times New Roman"/>
              </a:rPr>
              <a:t>iskolai </a:t>
            </a:r>
            <a:r>
              <a:rPr sz="2000" spc="-5" dirty="0">
                <a:latin typeface="Times New Roman"/>
                <a:cs typeface="Times New Roman"/>
              </a:rPr>
              <a:t>tanműhely </a:t>
            </a:r>
            <a:r>
              <a:rPr sz="2000" dirty="0">
                <a:latin typeface="Times New Roman"/>
                <a:cs typeface="Times New Roman"/>
              </a:rPr>
              <a:t>+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 err="1" smtClean="0">
                <a:latin typeface="Times New Roman"/>
                <a:cs typeface="Times New Roman"/>
              </a:rPr>
              <a:t>külső</a:t>
            </a:r>
            <a:r>
              <a:rPr lang="hu-HU" sz="2000" dirty="0" smtClean="0">
                <a:latin typeface="Times New Roman"/>
                <a:cs typeface="Times New Roman"/>
              </a:rPr>
              <a:t> képzőhely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918" y="4185377"/>
            <a:ext cx="8047355" cy="1716496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dirty="0" err="1" smtClean="0">
                <a:latin typeface="Times New Roman"/>
                <a:cs typeface="Times New Roman"/>
              </a:rPr>
              <a:t>Érettségi</a:t>
            </a:r>
            <a:r>
              <a:rPr lang="hu-HU" sz="2700" dirty="0" smtClean="0">
                <a:latin typeface="Times New Roman"/>
                <a:cs typeface="Times New Roman"/>
              </a:rPr>
              <a:t> </a:t>
            </a:r>
            <a:r>
              <a:rPr sz="2700" dirty="0" err="1" smtClean="0">
                <a:latin typeface="Times New Roman"/>
                <a:cs typeface="Times New Roman"/>
              </a:rPr>
              <a:t>vizsg</a:t>
            </a:r>
            <a:r>
              <a:rPr lang="hu-HU" sz="2700" dirty="0" smtClean="0">
                <a:latin typeface="Times New Roman"/>
                <a:cs typeface="Times New Roman"/>
              </a:rPr>
              <a:t>át tehet 12. évfolyam végén (</a:t>
            </a:r>
            <a:r>
              <a:rPr lang="hu-HU" dirty="0" smtClean="0">
                <a:latin typeface="Times New Roman"/>
                <a:cs typeface="Times New Roman"/>
              </a:rPr>
              <a:t>3 kötelező tantárgyból: magyar nyelv és irodalom; matematika; történelem</a:t>
            </a:r>
            <a:r>
              <a:rPr lang="hu-HU" sz="2700" dirty="0" smtClean="0">
                <a:latin typeface="Times New Roman"/>
                <a:cs typeface="Times New Roman"/>
              </a:rPr>
              <a:t>); 13. évfolyam végén érettségi vizsga (</a:t>
            </a:r>
            <a:r>
              <a:rPr lang="hu-HU" dirty="0" smtClean="0">
                <a:latin typeface="Times New Roman"/>
                <a:cs typeface="Times New Roman"/>
              </a:rPr>
              <a:t>idegen nyelv</a:t>
            </a:r>
            <a:r>
              <a:rPr lang="hu-HU" sz="2700" dirty="0" smtClean="0">
                <a:latin typeface="Times New Roman"/>
                <a:cs typeface="Times New Roman"/>
              </a:rPr>
              <a:t>) + szakmai vizsga (</a:t>
            </a:r>
            <a:r>
              <a:rPr lang="hu-HU" dirty="0" smtClean="0">
                <a:latin typeface="Times New Roman"/>
                <a:cs typeface="Times New Roman"/>
              </a:rPr>
              <a:t>ami emelt szintű érettségi vizsgának felel meg</a:t>
            </a:r>
            <a:r>
              <a:rPr lang="hu-HU" sz="2700" dirty="0" smtClean="0">
                <a:latin typeface="Times New Roman"/>
                <a:cs typeface="Times New Roman"/>
              </a:rPr>
              <a:t>)</a:t>
            </a:r>
            <a:endParaRPr sz="27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6740" y="5977057"/>
            <a:ext cx="6806565" cy="437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5" dirty="0">
                <a:latin typeface="Times New Roman"/>
                <a:cs typeface="Times New Roman"/>
              </a:rPr>
              <a:t>Közösségi </a:t>
            </a:r>
            <a:r>
              <a:rPr sz="2700" dirty="0">
                <a:latin typeface="Times New Roman"/>
                <a:cs typeface="Times New Roman"/>
              </a:rPr>
              <a:t>szolgálat 50 óra a </a:t>
            </a:r>
            <a:r>
              <a:rPr sz="2700" spc="-15" dirty="0" smtClean="0">
                <a:latin typeface="Times New Roman"/>
                <a:cs typeface="Times New Roman"/>
              </a:rPr>
              <a:t>9-1</a:t>
            </a:r>
            <a:r>
              <a:rPr lang="hu-HU" sz="2700" spc="-15" dirty="0" smtClean="0">
                <a:latin typeface="Times New Roman"/>
                <a:cs typeface="Times New Roman"/>
              </a:rPr>
              <a:t>3</a:t>
            </a:r>
            <a:r>
              <a:rPr sz="2700" spc="-15" dirty="0" smtClean="0">
                <a:latin typeface="Times New Roman"/>
                <a:cs typeface="Times New Roman"/>
              </a:rPr>
              <a:t>.</a:t>
            </a:r>
            <a:r>
              <a:rPr sz="2700" spc="-110" dirty="0" smtClean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évfolyamon</a:t>
            </a: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128735"/>
              </p:ext>
            </p:extLst>
          </p:nvPr>
        </p:nvGraphicFramePr>
        <p:xfrm>
          <a:off x="1026322" y="2518969"/>
          <a:ext cx="58674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7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11. évfolyam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 smtClean="0"/>
                        <a:t>12. évfolyam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Fodrász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105 óra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70 óra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Kozmetikus technikus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70 óra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70 óra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/>
                        <a:t>Kéz- és lábápoló technikus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70 óra</a:t>
                      </a:r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70 óra</a:t>
                      </a:r>
                      <a:endParaRPr lang="hu-H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2457" y="207340"/>
            <a:ext cx="80225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Iskolai </a:t>
            </a:r>
            <a:r>
              <a:rPr sz="4000" spc="-5" dirty="0"/>
              <a:t>dokumentumok:</a:t>
            </a:r>
            <a:r>
              <a:rPr sz="4000" spc="65" dirty="0"/>
              <a:t> </a:t>
            </a:r>
            <a:r>
              <a:rPr sz="4000" spc="-45" dirty="0">
                <a:hlinkClick r:id="rId2"/>
              </a:rPr>
              <a:t>www.sisy.hu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535940" y="1135512"/>
            <a:ext cx="6379210" cy="5037276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lang="hu-HU" sz="2600" b="1" dirty="0" smtClean="0">
                <a:latin typeface="Times New Roman"/>
                <a:cs typeface="Times New Roman"/>
              </a:rPr>
              <a:t>Szakmai</a:t>
            </a:r>
            <a:r>
              <a:rPr sz="2600" b="1" spc="-40" dirty="0" smtClean="0">
                <a:latin typeface="Times New Roman"/>
                <a:cs typeface="Times New Roman"/>
              </a:rPr>
              <a:t> </a:t>
            </a:r>
            <a:r>
              <a:rPr sz="2600" b="1" spc="-5" dirty="0">
                <a:latin typeface="Times New Roman"/>
                <a:cs typeface="Times New Roman"/>
              </a:rPr>
              <a:t>Program</a:t>
            </a:r>
            <a:endParaRPr sz="26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hu-HU" sz="2000" b="1" spc="-5" dirty="0" smtClean="0">
                <a:latin typeface="Times New Roman"/>
                <a:cs typeface="Times New Roman"/>
              </a:rPr>
              <a:t>Nevelési program</a:t>
            </a:r>
            <a:endParaRPr sz="20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hu-HU" sz="2000" b="1" spc="-5" dirty="0" smtClean="0">
                <a:latin typeface="Times New Roman"/>
                <a:cs typeface="Times New Roman"/>
              </a:rPr>
              <a:t>Oktatási program</a:t>
            </a: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hu-HU" sz="2000" b="1" spc="20" dirty="0" smtClean="0">
                <a:latin typeface="Times New Roman"/>
                <a:cs typeface="Times New Roman"/>
              </a:rPr>
              <a:t>Képzési</a:t>
            </a:r>
            <a:r>
              <a:rPr sz="2000" b="1" spc="20" dirty="0" smtClean="0">
                <a:latin typeface="Times New Roman"/>
                <a:cs typeface="Times New Roman"/>
              </a:rPr>
              <a:t> </a:t>
            </a:r>
            <a:r>
              <a:rPr sz="2000" b="1" spc="-10" dirty="0" smtClean="0">
                <a:latin typeface="Times New Roman"/>
                <a:cs typeface="Times New Roman"/>
              </a:rPr>
              <a:t>program</a:t>
            </a:r>
            <a:endParaRPr lang="hu-HU" sz="2000" b="1" spc="-10" dirty="0" smtClean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hu-HU" sz="2000" b="1" spc="-10" dirty="0" smtClean="0">
                <a:latin typeface="Times New Roman"/>
                <a:cs typeface="Times New Roman"/>
              </a:rPr>
              <a:t>Egészségfejlesztési program</a:t>
            </a:r>
          </a:p>
          <a:p>
            <a:pPr marL="12700" marR="5043805">
              <a:lnSpc>
                <a:spcPts val="3429"/>
              </a:lnSpc>
              <a:spcBef>
                <a:spcPts val="155"/>
              </a:spcBef>
            </a:pPr>
            <a:r>
              <a:rPr lang="hu-HU" sz="2600" b="1" spc="-5" dirty="0" err="1">
                <a:latin typeface="Times New Roman"/>
                <a:cs typeface="Times New Roman"/>
              </a:rPr>
              <a:t>e</a:t>
            </a:r>
            <a:r>
              <a:rPr lang="hu-HU" sz="2600" b="1" spc="-5" dirty="0" err="1" smtClean="0">
                <a:latin typeface="Times New Roman"/>
                <a:cs typeface="Times New Roman"/>
              </a:rPr>
              <a:t>-Kréta</a:t>
            </a:r>
            <a:r>
              <a:rPr sz="2600" b="1" spc="-5" dirty="0" smtClean="0">
                <a:latin typeface="Times New Roman"/>
                <a:cs typeface="Times New Roman"/>
              </a:rPr>
              <a:t>  </a:t>
            </a:r>
            <a:r>
              <a:rPr sz="2600" b="1" dirty="0">
                <a:latin typeface="Times New Roman"/>
                <a:cs typeface="Times New Roman"/>
              </a:rPr>
              <a:t>H</a:t>
            </a:r>
            <a:r>
              <a:rPr sz="2600" b="1" spc="5" dirty="0">
                <a:latin typeface="Times New Roman"/>
                <a:cs typeface="Times New Roman"/>
              </a:rPr>
              <a:t>á</a:t>
            </a:r>
            <a:r>
              <a:rPr sz="2600" b="1" spc="-20" dirty="0">
                <a:latin typeface="Times New Roman"/>
                <a:cs typeface="Times New Roman"/>
              </a:rPr>
              <a:t>z</a:t>
            </a:r>
            <a:r>
              <a:rPr sz="2600" b="1" dirty="0">
                <a:latin typeface="Times New Roman"/>
                <a:cs typeface="Times New Roman"/>
              </a:rPr>
              <a:t>i</a:t>
            </a:r>
            <a:r>
              <a:rPr sz="2600" b="1" spc="-60" dirty="0">
                <a:latin typeface="Times New Roman"/>
                <a:cs typeface="Times New Roman"/>
              </a:rPr>
              <a:t>r</a:t>
            </a:r>
            <a:r>
              <a:rPr sz="2600" b="1" dirty="0">
                <a:latin typeface="Times New Roman"/>
                <a:cs typeface="Times New Roman"/>
              </a:rPr>
              <a:t>end</a:t>
            </a:r>
            <a:endParaRPr sz="26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1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5" dirty="0">
                <a:latin typeface="Times New Roman"/>
                <a:cs typeface="Times New Roman"/>
              </a:rPr>
              <a:t>Az egyes tanulói</a:t>
            </a:r>
            <a:r>
              <a:rPr sz="2200" b="1" spc="-15" dirty="0">
                <a:latin typeface="Times New Roman"/>
                <a:cs typeface="Times New Roman"/>
              </a:rPr>
              <a:t> </a:t>
            </a:r>
            <a:r>
              <a:rPr sz="2200" b="1" dirty="0">
                <a:latin typeface="Times New Roman"/>
                <a:cs typeface="Times New Roman"/>
              </a:rPr>
              <a:t>jogok</a:t>
            </a:r>
            <a:endParaRPr sz="22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40" dirty="0">
                <a:latin typeface="Times New Roman"/>
                <a:cs typeface="Times New Roman"/>
              </a:rPr>
              <a:t>Tanuló </a:t>
            </a:r>
            <a:r>
              <a:rPr sz="2200" b="1" spc="-5" dirty="0">
                <a:latin typeface="Times New Roman"/>
                <a:cs typeface="Times New Roman"/>
              </a:rPr>
              <a:t>kötelességei, magatartási</a:t>
            </a:r>
            <a:r>
              <a:rPr sz="2200" b="1" spc="50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elvárások</a:t>
            </a:r>
            <a:endParaRPr sz="22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5" dirty="0">
                <a:latin typeface="Times New Roman"/>
                <a:cs typeface="Times New Roman"/>
              </a:rPr>
              <a:t>Iskola</a:t>
            </a:r>
            <a:r>
              <a:rPr sz="2200" b="1" spc="-10" dirty="0">
                <a:latin typeface="Times New Roman"/>
                <a:cs typeface="Times New Roman"/>
              </a:rPr>
              <a:t> munkarendje</a:t>
            </a:r>
            <a:endParaRPr sz="22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25" dirty="0">
                <a:latin typeface="Times New Roman"/>
                <a:cs typeface="Times New Roman"/>
              </a:rPr>
              <a:t>Tanulmányok </a:t>
            </a:r>
            <a:r>
              <a:rPr sz="2200" b="1" spc="-5" dirty="0">
                <a:latin typeface="Times New Roman"/>
                <a:cs typeface="Times New Roman"/>
              </a:rPr>
              <a:t>alatti</a:t>
            </a:r>
            <a:r>
              <a:rPr sz="2200" b="1" spc="10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vizsgák</a:t>
            </a:r>
            <a:endParaRPr sz="22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35" dirty="0">
                <a:latin typeface="Times New Roman"/>
                <a:cs typeface="Times New Roman"/>
              </a:rPr>
              <a:t>Tanulói </a:t>
            </a:r>
            <a:r>
              <a:rPr sz="2200" b="1" spc="-5" dirty="0">
                <a:latin typeface="Times New Roman"/>
                <a:cs typeface="Times New Roman"/>
              </a:rPr>
              <a:t>távolmaradások,</a:t>
            </a:r>
            <a:r>
              <a:rPr sz="2200" b="1" spc="30" dirty="0">
                <a:latin typeface="Times New Roman"/>
                <a:cs typeface="Times New Roman"/>
              </a:rPr>
              <a:t> </a:t>
            </a:r>
            <a:r>
              <a:rPr sz="2200" b="1" spc="-5" dirty="0">
                <a:latin typeface="Times New Roman"/>
                <a:cs typeface="Times New Roman"/>
              </a:rPr>
              <a:t>hiányzások</a:t>
            </a:r>
            <a:endParaRPr sz="2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sz="2600" b="1" spc="-5" dirty="0">
                <a:latin typeface="Times New Roman"/>
                <a:cs typeface="Times New Roman"/>
              </a:rPr>
              <a:t>SZMSZ</a:t>
            </a:r>
            <a:endParaRPr sz="26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16243" y="2204847"/>
            <a:ext cx="2376297" cy="22012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Erzsébet Királyné </a:t>
            </a:r>
            <a:r>
              <a:rPr sz="1600" b="1" spc="-15" dirty="0" err="1">
                <a:solidFill>
                  <a:srgbClr val="1E1C11"/>
                </a:solidFill>
                <a:latin typeface="Calibri"/>
                <a:cs typeface="Calibri"/>
              </a:rPr>
              <a:t>Szépészeti</a:t>
            </a:r>
            <a:r>
              <a:rPr sz="1600" b="1" spc="-15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lang="hu-HU" sz="1600" b="1" spc="-10" dirty="0" smtClean="0">
                <a:solidFill>
                  <a:srgbClr val="1E1C11"/>
                </a:solidFill>
                <a:latin typeface="Calibri"/>
                <a:cs typeface="Calibri"/>
              </a:rPr>
              <a:t>Technikum </a:t>
            </a:r>
            <a:r>
              <a:rPr sz="1600" b="1" spc="-35" dirty="0" smtClean="0">
                <a:solidFill>
                  <a:srgbClr val="1E1C11"/>
                </a:solidFill>
                <a:latin typeface="Calibri"/>
                <a:cs typeface="Calibri"/>
              </a:rPr>
              <a:t>Tel</a:t>
            </a:r>
            <a:r>
              <a:rPr sz="1600" b="1" spc="-35" dirty="0">
                <a:solidFill>
                  <a:srgbClr val="1E1C11"/>
                </a:solidFill>
                <a:latin typeface="Calibri"/>
                <a:cs typeface="Calibri"/>
              </a:rPr>
              <a:t>.: </a:t>
            </a:r>
            <a:r>
              <a:rPr sz="1600" b="1" spc="-5" dirty="0">
                <a:solidFill>
                  <a:srgbClr val="1E1C11"/>
                </a:solidFill>
                <a:latin typeface="Calibri"/>
                <a:cs typeface="Calibri"/>
              </a:rPr>
              <a:t>283-0203 </a:t>
            </a: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Fax:283-0203/117</a:t>
            </a:r>
            <a:r>
              <a:rPr sz="1600" b="1" spc="300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1E1C11"/>
                </a:solidFill>
                <a:latin typeface="Calibri"/>
                <a:cs typeface="Calibri"/>
                <a:hlinkClick r:id="rId2"/>
              </a:rPr>
              <a:t>www.sisy.hu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9117" y="459435"/>
            <a:ext cx="34455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Csengetési</a:t>
            </a:r>
            <a:r>
              <a:rPr sz="4000" spc="-75" dirty="0"/>
              <a:t> </a:t>
            </a:r>
            <a:r>
              <a:rPr sz="4000" spc="-20" dirty="0"/>
              <a:t>rend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Erzsébet Királyné </a:t>
            </a:r>
            <a:r>
              <a:rPr sz="1600" b="1" spc="-15" dirty="0" err="1">
                <a:solidFill>
                  <a:srgbClr val="1E1C11"/>
                </a:solidFill>
                <a:latin typeface="Calibri"/>
                <a:cs typeface="Calibri"/>
              </a:rPr>
              <a:t>Szépészeti</a:t>
            </a:r>
            <a:r>
              <a:rPr sz="1600" b="1" spc="-15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lang="hu-HU" sz="1600" b="1" spc="-15" dirty="0" smtClean="0">
                <a:solidFill>
                  <a:srgbClr val="1E1C11"/>
                </a:solidFill>
                <a:latin typeface="Calibri"/>
                <a:cs typeface="Calibri"/>
              </a:rPr>
              <a:t> Technikum</a:t>
            </a:r>
            <a:r>
              <a:rPr sz="1600" b="1" spc="-10" dirty="0" smtClean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35" dirty="0">
                <a:solidFill>
                  <a:srgbClr val="1E1C11"/>
                </a:solidFill>
                <a:latin typeface="Calibri"/>
                <a:cs typeface="Calibri"/>
              </a:rPr>
              <a:t>Tel.: </a:t>
            </a:r>
            <a:r>
              <a:rPr sz="1600" b="1" spc="-5" dirty="0">
                <a:solidFill>
                  <a:srgbClr val="1E1C11"/>
                </a:solidFill>
                <a:latin typeface="Calibri"/>
                <a:cs typeface="Calibri"/>
              </a:rPr>
              <a:t>283-0203 </a:t>
            </a: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Fax:283-0203/117</a:t>
            </a:r>
            <a:r>
              <a:rPr sz="1600" b="1" spc="300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1E1C11"/>
                </a:solidFill>
                <a:latin typeface="Calibri"/>
                <a:cs typeface="Calibri"/>
                <a:hlinkClick r:id="rId2"/>
              </a:rPr>
              <a:t>www.sisy.hu</a:t>
            </a:r>
            <a:endParaRPr sz="1600" dirty="0">
              <a:latin typeface="Calibri"/>
              <a:cs typeface="Calibri"/>
            </a:endParaRP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151179"/>
              </p:ext>
            </p:extLst>
          </p:nvPr>
        </p:nvGraphicFramePr>
        <p:xfrm>
          <a:off x="1371600" y="1219200"/>
          <a:ext cx="5943600" cy="495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0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96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9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Rövidített órák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0. óra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7.10-7.55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7.20-7.55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1. óra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8.00-8.45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8.00-8.35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2. óra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8.55-9.40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8.45-9.20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3. óra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9.55-10.40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9.30-10.05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4. óra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10.50-11.35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10.15-10.50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  5. óra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11.45-12.30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11.00-11.35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6. óra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12.50-13.35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11.45-12.20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7. óra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13.45-14.30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12.30-13.05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8. óra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14.40-15.25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13.15-13.50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9. óra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15.35-16.20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10. óra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16.30-17.15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11. óra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17.25-18.10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12. óra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18.20-19.05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 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13. óra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>
                          <a:effectLst/>
                        </a:rPr>
                        <a:t>19.15-20.00</a:t>
                      </a:r>
                      <a:endParaRPr lang="hu-H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marR="1841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1200" dirty="0">
                          <a:effectLst/>
                        </a:rPr>
                        <a:t> </a:t>
                      </a:r>
                      <a:endParaRPr lang="hu-H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4526" y="478358"/>
            <a:ext cx="37788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20" dirty="0">
                <a:latin typeface="Times New Roman"/>
                <a:cs typeface="Times New Roman"/>
              </a:rPr>
              <a:t>Tankötelezettség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Erzsébet Királyné </a:t>
            </a:r>
            <a:r>
              <a:rPr lang="hu-HU" sz="1600" b="1" spc="-15" dirty="0">
                <a:solidFill>
                  <a:srgbClr val="1E1C11"/>
                </a:solidFill>
                <a:cs typeface="Calibri"/>
              </a:rPr>
              <a:t>Szépészeti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Technikum </a:t>
            </a:r>
            <a:r>
              <a:rPr lang="hu-HU" sz="1600" b="1" spc="-35" dirty="0">
                <a:solidFill>
                  <a:srgbClr val="1E1C11"/>
                </a:solidFill>
                <a:cs typeface="Calibri"/>
              </a:rPr>
              <a:t>Tel.: </a:t>
            </a:r>
            <a:r>
              <a:rPr lang="hu-HU" sz="1600" b="1" spc="-5" dirty="0">
                <a:solidFill>
                  <a:srgbClr val="1E1C11"/>
                </a:solidFill>
                <a:cs typeface="Calibri"/>
              </a:rPr>
              <a:t>283-0203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Fax:283-0203/117</a:t>
            </a:r>
            <a:r>
              <a:rPr lang="hu-HU" sz="1600" b="1" spc="300" dirty="0">
                <a:solidFill>
                  <a:srgbClr val="1E1C11"/>
                </a:solidFill>
                <a:cs typeface="Calibri"/>
              </a:rPr>
              <a:t> </a:t>
            </a:r>
            <a:r>
              <a:rPr lang="hu-HU" sz="1600" b="1" spc="-25" dirty="0" err="1">
                <a:solidFill>
                  <a:srgbClr val="1E1C11"/>
                </a:solidFill>
                <a:cs typeface="Calibri"/>
                <a:hlinkClick r:id="rId2"/>
              </a:rPr>
              <a:t>www.sisy.hu</a:t>
            </a:r>
            <a:endParaRPr lang="hu-HU" sz="1600" dirty="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78686"/>
            <a:ext cx="8064500" cy="407987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219075" indent="-342900">
              <a:lnSpc>
                <a:spcPts val="3020"/>
              </a:lnSpc>
              <a:spcBef>
                <a:spcPts val="480"/>
              </a:spcBef>
            </a:pPr>
            <a:r>
              <a:rPr sz="2800" spc="-5" dirty="0">
                <a:latin typeface="Times New Roman"/>
                <a:cs typeface="Times New Roman"/>
              </a:rPr>
              <a:t>A </a:t>
            </a:r>
            <a:r>
              <a:rPr sz="2800" spc="-10" dirty="0">
                <a:latin typeface="Times New Roman"/>
                <a:cs typeface="Times New Roman"/>
              </a:rPr>
              <a:t>nemzeti </a:t>
            </a:r>
            <a:r>
              <a:rPr sz="2800" spc="-5" dirty="0">
                <a:latin typeface="Times New Roman"/>
                <a:cs typeface="Times New Roman"/>
              </a:rPr>
              <a:t>köznevelésről szóló </a:t>
            </a:r>
            <a:r>
              <a:rPr sz="2800" spc="-25" dirty="0">
                <a:latin typeface="Times New Roman"/>
                <a:cs typeface="Times New Roman"/>
              </a:rPr>
              <a:t>2011. </a:t>
            </a:r>
            <a:r>
              <a:rPr sz="2800" spc="-5" dirty="0">
                <a:latin typeface="Times New Roman"/>
                <a:cs typeface="Times New Roman"/>
              </a:rPr>
              <a:t>évi CXC.</a:t>
            </a:r>
            <a:r>
              <a:rPr sz="2800" spc="-1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törvény  </a:t>
            </a:r>
            <a:r>
              <a:rPr sz="2800" spc="-5" dirty="0">
                <a:latin typeface="Times New Roman"/>
                <a:cs typeface="Times New Roman"/>
              </a:rPr>
              <a:t>45.§ </a:t>
            </a:r>
            <a:r>
              <a:rPr sz="2800" dirty="0">
                <a:latin typeface="Times New Roman"/>
                <a:cs typeface="Times New Roman"/>
              </a:rPr>
              <a:t>(3) </a:t>
            </a:r>
            <a:r>
              <a:rPr sz="2800" spc="-5" dirty="0">
                <a:latin typeface="Times New Roman"/>
                <a:cs typeface="Times New Roman"/>
              </a:rPr>
              <a:t>bekezdése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alapján</a:t>
            </a:r>
            <a:endParaRPr sz="2800">
              <a:latin typeface="Times New Roman"/>
              <a:cs typeface="Times New Roman"/>
            </a:endParaRPr>
          </a:p>
          <a:p>
            <a:pPr marL="355600" marR="5080" indent="-342900">
              <a:lnSpc>
                <a:spcPts val="303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Times New Roman"/>
                <a:cs typeface="Times New Roman"/>
              </a:rPr>
              <a:t>Annak a tanévnek a végéig tart, amelyben a tanuló  a tizenhatodik életévét</a:t>
            </a:r>
            <a:r>
              <a:rPr sz="2800" b="1" spc="30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betölti.</a:t>
            </a:r>
            <a:endParaRPr sz="2800">
              <a:latin typeface="Times New Roman"/>
              <a:cs typeface="Times New Roman"/>
            </a:endParaRPr>
          </a:p>
          <a:p>
            <a:pPr marL="355600" marR="385445" indent="-342900">
              <a:lnSpc>
                <a:spcPct val="90000"/>
              </a:lnSpc>
              <a:spcBef>
                <a:spcPts val="6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0" dirty="0">
                <a:latin typeface="Times New Roman"/>
                <a:cs typeface="Times New Roman"/>
              </a:rPr>
              <a:t>SNI </a:t>
            </a:r>
            <a:r>
              <a:rPr sz="2800" b="1" spc="-5" dirty="0">
                <a:latin typeface="Times New Roman"/>
                <a:cs typeface="Times New Roman"/>
              </a:rPr>
              <a:t>tanuló tankötelezettsége meghosszabbítható  annak a </a:t>
            </a:r>
            <a:r>
              <a:rPr sz="2800" b="1" dirty="0">
                <a:latin typeface="Times New Roman"/>
                <a:cs typeface="Times New Roman"/>
              </a:rPr>
              <a:t>tanítási </a:t>
            </a:r>
            <a:r>
              <a:rPr sz="2800" b="1" spc="-5" dirty="0">
                <a:latin typeface="Times New Roman"/>
                <a:cs typeface="Times New Roman"/>
              </a:rPr>
              <a:t>évnek a végéig, amelyben a  huszonharmadik életévét</a:t>
            </a:r>
            <a:r>
              <a:rPr sz="2800" b="1" spc="3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betölti</a:t>
            </a:r>
            <a:r>
              <a:rPr sz="280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  <a:p>
            <a:pPr marL="355600" marR="428625">
              <a:lnSpc>
                <a:spcPts val="3020"/>
              </a:lnSpc>
              <a:spcBef>
                <a:spcPts val="50"/>
              </a:spcBef>
            </a:pPr>
            <a:r>
              <a:rPr sz="2800" spc="-5" dirty="0">
                <a:latin typeface="Times New Roman"/>
                <a:cs typeface="Times New Roman"/>
              </a:rPr>
              <a:t>A tankötelezettség meghosszabbításáról a</a:t>
            </a:r>
            <a:r>
              <a:rPr sz="2800" spc="-2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szakértői  bizottság </a:t>
            </a:r>
            <a:r>
              <a:rPr sz="2800" spc="-10" dirty="0">
                <a:latin typeface="Times New Roman"/>
                <a:cs typeface="Times New Roman"/>
              </a:rPr>
              <a:t>szakértői </a:t>
            </a:r>
            <a:r>
              <a:rPr sz="2800" spc="-5" dirty="0">
                <a:latin typeface="Times New Roman"/>
                <a:cs typeface="Times New Roman"/>
              </a:rPr>
              <a:t>véleménye alapján az </a:t>
            </a:r>
            <a:r>
              <a:rPr sz="2800" dirty="0">
                <a:latin typeface="Times New Roman"/>
                <a:cs typeface="Times New Roman"/>
              </a:rPr>
              <a:t>iskola  </a:t>
            </a:r>
            <a:r>
              <a:rPr sz="2800" spc="-5" dirty="0">
                <a:latin typeface="Times New Roman"/>
                <a:cs typeface="Times New Roman"/>
              </a:rPr>
              <a:t>igazgatója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dönt.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2750" marR="5080" indent="-2940685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A tanulmányi kötelezettségek teljesítése és</a:t>
            </a:r>
            <a:r>
              <a:rPr sz="3200" spc="-330" dirty="0"/>
              <a:t> </a:t>
            </a:r>
            <a:r>
              <a:rPr sz="3200" dirty="0"/>
              <a:t>a  mulasztás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Erzsébet Királyné </a:t>
            </a:r>
            <a:r>
              <a:rPr lang="hu-HU" sz="1600" b="1" spc="-15" dirty="0">
                <a:solidFill>
                  <a:srgbClr val="1E1C11"/>
                </a:solidFill>
                <a:cs typeface="Calibri"/>
              </a:rPr>
              <a:t>Szépészeti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Technikum </a:t>
            </a:r>
            <a:r>
              <a:rPr lang="hu-HU" sz="1600" b="1" spc="-35" dirty="0">
                <a:solidFill>
                  <a:srgbClr val="1E1C11"/>
                </a:solidFill>
                <a:cs typeface="Calibri"/>
              </a:rPr>
              <a:t>Tel.: </a:t>
            </a:r>
            <a:r>
              <a:rPr lang="hu-HU" sz="1600" b="1" spc="-5" dirty="0">
                <a:solidFill>
                  <a:srgbClr val="1E1C11"/>
                </a:solidFill>
                <a:cs typeface="Calibri"/>
              </a:rPr>
              <a:t>283-0203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Fax:283-0203/117</a:t>
            </a:r>
            <a:r>
              <a:rPr lang="hu-HU" sz="1600" b="1" spc="300" dirty="0">
                <a:solidFill>
                  <a:srgbClr val="1E1C11"/>
                </a:solidFill>
                <a:cs typeface="Calibri"/>
              </a:rPr>
              <a:t> </a:t>
            </a:r>
            <a:r>
              <a:rPr lang="hu-HU" sz="1600" b="1" spc="-25" dirty="0" err="1">
                <a:solidFill>
                  <a:srgbClr val="1E1C11"/>
                </a:solidFill>
                <a:cs typeface="Calibri"/>
                <a:hlinkClick r:id="rId2"/>
              </a:rPr>
              <a:t>www.sisy.hu</a:t>
            </a:r>
            <a:endParaRPr lang="hu-HU" sz="1600" dirty="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08835"/>
            <a:ext cx="7957184" cy="451802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85470">
              <a:lnSpc>
                <a:spcPts val="2920"/>
              </a:lnSpc>
              <a:spcBef>
                <a:spcPts val="459"/>
              </a:spcBef>
            </a:pPr>
            <a:r>
              <a:rPr sz="2700" b="1" dirty="0">
                <a:latin typeface="Times New Roman"/>
                <a:cs typeface="Times New Roman"/>
              </a:rPr>
              <a:t>Ha a tanuló a </a:t>
            </a:r>
            <a:r>
              <a:rPr sz="2700" b="1" spc="-5" dirty="0">
                <a:latin typeface="Times New Roman"/>
                <a:cs typeface="Times New Roman"/>
              </a:rPr>
              <a:t>kötelező </a:t>
            </a:r>
            <a:r>
              <a:rPr sz="2700" b="1" dirty="0">
                <a:latin typeface="Times New Roman"/>
                <a:cs typeface="Times New Roman"/>
              </a:rPr>
              <a:t>foglalkozásról távol</a:t>
            </a:r>
            <a:r>
              <a:rPr sz="2700" b="1" spc="-90" dirty="0">
                <a:latin typeface="Times New Roman"/>
                <a:cs typeface="Times New Roman"/>
              </a:rPr>
              <a:t> </a:t>
            </a:r>
            <a:r>
              <a:rPr sz="2700" b="1" spc="-5" dirty="0">
                <a:latin typeface="Times New Roman"/>
                <a:cs typeface="Times New Roman"/>
              </a:rPr>
              <a:t>marad,  akkor </a:t>
            </a:r>
            <a:r>
              <a:rPr sz="2700" b="1" dirty="0">
                <a:latin typeface="Times New Roman"/>
                <a:cs typeface="Times New Roman"/>
              </a:rPr>
              <a:t>mulasztását </a:t>
            </a:r>
            <a:r>
              <a:rPr sz="2700" b="1" spc="-5" dirty="0">
                <a:latin typeface="Times New Roman"/>
                <a:cs typeface="Times New Roman"/>
              </a:rPr>
              <a:t>igazolnia</a:t>
            </a:r>
            <a:r>
              <a:rPr sz="2700" b="1" spc="-60" dirty="0">
                <a:latin typeface="Times New Roman"/>
                <a:cs typeface="Times New Roman"/>
              </a:rPr>
              <a:t> </a:t>
            </a:r>
            <a:r>
              <a:rPr sz="2700" b="1" spc="-5" dirty="0">
                <a:latin typeface="Times New Roman"/>
                <a:cs typeface="Times New Roman"/>
              </a:rPr>
              <a:t>kell.</a:t>
            </a:r>
            <a:endParaRPr sz="2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2700" dirty="0">
                <a:latin typeface="Times New Roman"/>
                <a:cs typeface="Times New Roman"/>
              </a:rPr>
              <a:t>A </a:t>
            </a:r>
            <a:r>
              <a:rPr sz="2700" spc="-5" dirty="0">
                <a:latin typeface="Times New Roman"/>
                <a:cs typeface="Times New Roman"/>
              </a:rPr>
              <a:t>mulasztás </a:t>
            </a:r>
            <a:r>
              <a:rPr sz="2700" dirty="0">
                <a:latin typeface="Times New Roman"/>
                <a:cs typeface="Times New Roman"/>
              </a:rPr>
              <a:t>igazoltnak tekintendő, ha a</a:t>
            </a:r>
            <a:r>
              <a:rPr sz="2700" spc="-229" dirty="0">
                <a:latin typeface="Times New Roman"/>
                <a:cs typeface="Times New Roman"/>
              </a:rPr>
              <a:t> </a:t>
            </a:r>
            <a:r>
              <a:rPr sz="2700" dirty="0">
                <a:latin typeface="Times New Roman"/>
                <a:cs typeface="Times New Roman"/>
              </a:rPr>
              <a:t>tanuló:</a:t>
            </a:r>
          </a:p>
          <a:p>
            <a:pPr marL="756285" marR="5080" indent="-287020">
              <a:lnSpc>
                <a:spcPts val="2600"/>
              </a:lnSpc>
              <a:spcBef>
                <a:spcPts val="620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beteg volt és azt igazolta, </a:t>
            </a:r>
            <a:r>
              <a:rPr sz="2400" spc="-5" dirty="0">
                <a:latin typeface="Times New Roman"/>
                <a:cs typeface="Times New Roman"/>
              </a:rPr>
              <a:t>valamint </a:t>
            </a:r>
            <a:r>
              <a:rPr sz="2400" dirty="0">
                <a:latin typeface="Times New Roman"/>
                <a:cs typeface="Times New Roman"/>
              </a:rPr>
              <a:t>a hiányzás okáról </a:t>
            </a:r>
            <a:r>
              <a:rPr sz="2400" spc="-10" dirty="0">
                <a:latin typeface="Times New Roman"/>
                <a:cs typeface="Times New Roman"/>
              </a:rPr>
              <a:t>már</a:t>
            </a:r>
            <a:r>
              <a:rPr sz="2400" spc="-1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  </a:t>
            </a:r>
            <a:r>
              <a:rPr sz="2400" spc="-5" dirty="0">
                <a:latin typeface="Times New Roman"/>
                <a:cs typeface="Times New Roman"/>
              </a:rPr>
              <a:t>mulasztás </a:t>
            </a:r>
            <a:r>
              <a:rPr sz="2400" dirty="0">
                <a:latin typeface="Times New Roman"/>
                <a:cs typeface="Times New Roman"/>
              </a:rPr>
              <a:t>első </a:t>
            </a:r>
            <a:r>
              <a:rPr sz="2400" spc="-5" dirty="0">
                <a:latin typeface="Times New Roman"/>
                <a:cs typeface="Times New Roman"/>
              </a:rPr>
              <a:t>napján szülője </a:t>
            </a:r>
            <a:r>
              <a:rPr sz="2400" dirty="0">
                <a:latin typeface="Times New Roman"/>
                <a:cs typeface="Times New Roman"/>
              </a:rPr>
              <a:t>értesítette az</a:t>
            </a:r>
            <a:r>
              <a:rPr sz="2400" spc="-1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osztályfőnököt</a:t>
            </a:r>
          </a:p>
          <a:p>
            <a:pPr marL="756285" marR="916940" indent="-287020">
              <a:lnSpc>
                <a:spcPts val="2590"/>
              </a:lnSpc>
              <a:spcBef>
                <a:spcPts val="570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5" dirty="0">
                <a:latin typeface="Times New Roman"/>
                <a:cs typeface="Times New Roman"/>
              </a:rPr>
              <a:t>szülő </a:t>
            </a:r>
            <a:r>
              <a:rPr sz="2400" dirty="0">
                <a:latin typeface="Times New Roman"/>
                <a:cs typeface="Times New Roman"/>
              </a:rPr>
              <a:t>előzetes írásbeli kérésére engedélyt kapott</a:t>
            </a:r>
            <a:r>
              <a:rPr sz="2400" spc="-2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  távolmaradásra</a:t>
            </a:r>
          </a:p>
          <a:p>
            <a:pPr marL="756285" indent="-287020">
              <a:lnSpc>
                <a:spcPts val="2735"/>
              </a:lnSpc>
              <a:spcBef>
                <a:spcPts val="254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hatósági intézkedés, </a:t>
            </a:r>
            <a:r>
              <a:rPr sz="2400" spc="-5" dirty="0">
                <a:latin typeface="Times New Roman"/>
                <a:cs typeface="Times New Roman"/>
              </a:rPr>
              <a:t>állampolgári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kötelezettségeinek</a:t>
            </a:r>
            <a:endParaRPr sz="2400" dirty="0">
              <a:latin typeface="Times New Roman"/>
              <a:cs typeface="Times New Roman"/>
            </a:endParaRPr>
          </a:p>
          <a:p>
            <a:pPr marL="756285">
              <a:lnSpc>
                <a:spcPts val="2735"/>
              </a:lnSpc>
            </a:pPr>
            <a:r>
              <a:rPr sz="2400" dirty="0">
                <a:latin typeface="Times New Roman"/>
                <a:cs typeface="Times New Roman"/>
              </a:rPr>
              <a:t>teljesítése </a:t>
            </a:r>
            <a:r>
              <a:rPr sz="2400" spc="-5" dirty="0">
                <a:latin typeface="Times New Roman"/>
                <a:cs typeface="Times New Roman"/>
              </a:rPr>
              <a:t>miatt </a:t>
            </a:r>
            <a:r>
              <a:rPr sz="2400" dirty="0">
                <a:latin typeface="Times New Roman"/>
                <a:cs typeface="Times New Roman"/>
              </a:rPr>
              <a:t>nem tudott </a:t>
            </a:r>
            <a:r>
              <a:rPr sz="2400" spc="-5" dirty="0">
                <a:latin typeface="Times New Roman"/>
                <a:cs typeface="Times New Roman"/>
              </a:rPr>
              <a:t>kötelezettségének </a:t>
            </a:r>
            <a:r>
              <a:rPr sz="2400" dirty="0">
                <a:latin typeface="Times New Roman"/>
                <a:cs typeface="Times New Roman"/>
              </a:rPr>
              <a:t>eleget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tenni</a:t>
            </a:r>
          </a:p>
          <a:p>
            <a:pPr marL="756285" marR="1132840" indent="-287020">
              <a:lnSpc>
                <a:spcPct val="9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Times New Roman"/>
                <a:cs typeface="Times New Roman"/>
              </a:rPr>
              <a:t>tanóráról való távolmaradása az iskola vagy az  osztályközösség közös ügyeinek intézése </a:t>
            </a:r>
            <a:r>
              <a:rPr sz="2400" spc="-5" dirty="0">
                <a:latin typeface="Times New Roman"/>
                <a:cs typeface="Times New Roman"/>
              </a:rPr>
              <a:t>miatt</a:t>
            </a:r>
            <a:r>
              <a:rPr sz="2400" spc="-1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az  osztályfőnök engedélyével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történik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3061970" marR="5080" indent="-257302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A tanulmányi kötelezettségek teljesítése és</a:t>
            </a:r>
            <a:r>
              <a:rPr sz="2800" spc="-105" dirty="0"/>
              <a:t> </a:t>
            </a:r>
            <a:r>
              <a:rPr sz="2800" spc="-5" dirty="0"/>
              <a:t>a  mulasztás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Erzsébet Királyné </a:t>
            </a:r>
            <a:r>
              <a:rPr lang="hu-HU" sz="1600" b="1" spc="-15" dirty="0">
                <a:solidFill>
                  <a:srgbClr val="1E1C11"/>
                </a:solidFill>
                <a:cs typeface="Calibri"/>
              </a:rPr>
              <a:t>Szépészeti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Technikum </a:t>
            </a:r>
            <a:r>
              <a:rPr lang="hu-HU" sz="1600" b="1" spc="-35" dirty="0">
                <a:solidFill>
                  <a:srgbClr val="1E1C11"/>
                </a:solidFill>
                <a:cs typeface="Calibri"/>
              </a:rPr>
              <a:t>Tel.: </a:t>
            </a:r>
            <a:r>
              <a:rPr lang="hu-HU" sz="1600" b="1" spc="-5" dirty="0">
                <a:solidFill>
                  <a:srgbClr val="1E1C11"/>
                </a:solidFill>
                <a:cs typeface="Calibri"/>
              </a:rPr>
              <a:t>283-0203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Fax:283-0203/117</a:t>
            </a:r>
            <a:r>
              <a:rPr lang="hu-HU" sz="1600" b="1" spc="300" dirty="0">
                <a:solidFill>
                  <a:srgbClr val="1E1C11"/>
                </a:solidFill>
                <a:cs typeface="Calibri"/>
              </a:rPr>
              <a:t> </a:t>
            </a:r>
            <a:r>
              <a:rPr lang="hu-HU" sz="1600" b="1" spc="-25" dirty="0" err="1">
                <a:solidFill>
                  <a:srgbClr val="1E1C11"/>
                </a:solidFill>
                <a:cs typeface="Calibri"/>
                <a:hlinkClick r:id="rId2"/>
              </a:rPr>
              <a:t>www.sisy.hu</a:t>
            </a:r>
            <a:endParaRPr lang="hu-HU" sz="1600" dirty="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46301"/>
            <a:ext cx="7946390" cy="398907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55600" marR="177165" indent="-342900">
              <a:lnSpc>
                <a:spcPct val="80000"/>
              </a:lnSpc>
              <a:spcBef>
                <a:spcPts val="6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b="1" spc="-5" dirty="0">
                <a:latin typeface="Times New Roman"/>
                <a:cs typeface="Times New Roman"/>
              </a:rPr>
              <a:t>Az orvosi igazolásokat </a:t>
            </a:r>
            <a:r>
              <a:rPr sz="2500" spc="-5" dirty="0">
                <a:latin typeface="Times New Roman"/>
                <a:cs typeface="Times New Roman"/>
              </a:rPr>
              <a:t>kiskorú ill. a nagykorú (</a:t>
            </a:r>
            <a:r>
              <a:rPr sz="2500" spc="-5" dirty="0" smtClean="0">
                <a:latin typeface="Times New Roman"/>
                <a:cs typeface="Times New Roman"/>
              </a:rPr>
              <a:t>9-1</a:t>
            </a:r>
            <a:r>
              <a:rPr lang="hu-HU" sz="2500" spc="-5" dirty="0" smtClean="0">
                <a:latin typeface="Times New Roman"/>
                <a:cs typeface="Times New Roman"/>
              </a:rPr>
              <a:t>3</a:t>
            </a:r>
            <a:r>
              <a:rPr sz="2500" spc="-5" dirty="0" smtClean="0">
                <a:latin typeface="Times New Roman"/>
                <a:cs typeface="Times New Roman"/>
              </a:rPr>
              <a:t>.  </a:t>
            </a:r>
            <a:r>
              <a:rPr sz="2500" spc="-5" dirty="0">
                <a:latin typeface="Times New Roman"/>
                <a:cs typeface="Times New Roman"/>
              </a:rPr>
              <a:t>évfolyamos) tanuló esetén a </a:t>
            </a:r>
            <a:r>
              <a:rPr sz="2500" b="1" spc="-10" dirty="0">
                <a:latin typeface="Times New Roman"/>
                <a:cs typeface="Times New Roman"/>
              </a:rPr>
              <a:t>szülővel, </a:t>
            </a:r>
            <a:r>
              <a:rPr sz="2500" b="1" spc="-5" dirty="0">
                <a:latin typeface="Times New Roman"/>
                <a:cs typeface="Times New Roman"/>
              </a:rPr>
              <a:t>vagy gondviselővel  alá </a:t>
            </a:r>
            <a:r>
              <a:rPr sz="2500" b="1" spc="-10" dirty="0">
                <a:latin typeface="Times New Roman"/>
                <a:cs typeface="Times New Roman"/>
              </a:rPr>
              <a:t>kell </a:t>
            </a:r>
            <a:r>
              <a:rPr sz="2500" b="1" spc="-5" dirty="0">
                <a:latin typeface="Times New Roman"/>
                <a:cs typeface="Times New Roman"/>
              </a:rPr>
              <a:t>íratni. </a:t>
            </a:r>
            <a:r>
              <a:rPr sz="2500" spc="-5" dirty="0">
                <a:latin typeface="Times New Roman"/>
                <a:cs typeface="Times New Roman"/>
              </a:rPr>
              <a:t>A mulasztások kezdetekor a </a:t>
            </a:r>
            <a:r>
              <a:rPr sz="2500" spc="-10" dirty="0">
                <a:latin typeface="Times New Roman"/>
                <a:cs typeface="Times New Roman"/>
              </a:rPr>
              <a:t>szülő </a:t>
            </a:r>
            <a:r>
              <a:rPr sz="2500" spc="-5" dirty="0">
                <a:latin typeface="Times New Roman"/>
                <a:cs typeface="Times New Roman"/>
              </a:rPr>
              <a:t>vagy a  gondviselő telefonon (283-02-03) vagy levélben jelzi a  tanuló hiányzásának okát és várható</a:t>
            </a:r>
            <a:r>
              <a:rPr sz="2500" spc="13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időtartamát.</a:t>
            </a:r>
            <a:endParaRPr sz="2500" dirty="0">
              <a:latin typeface="Times New Roman"/>
              <a:cs typeface="Times New Roman"/>
            </a:endParaRPr>
          </a:p>
          <a:p>
            <a:pPr marL="355600" marR="298450" indent="-342900">
              <a:lnSpc>
                <a:spcPct val="80000"/>
              </a:lnSpc>
              <a:spcBef>
                <a:spcPts val="6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b="1" spc="-5" dirty="0">
                <a:latin typeface="Times New Roman"/>
                <a:cs typeface="Times New Roman"/>
              </a:rPr>
              <a:t>Az igazolást </a:t>
            </a:r>
            <a:r>
              <a:rPr sz="2500" spc="-5" dirty="0">
                <a:latin typeface="Times New Roman"/>
                <a:cs typeface="Times New Roman"/>
              </a:rPr>
              <a:t>a tanulók az osztályfőnöküknek adják le,  legkésőbb a </a:t>
            </a:r>
            <a:r>
              <a:rPr sz="2500" b="1" spc="-5" dirty="0">
                <a:latin typeface="Times New Roman"/>
                <a:cs typeface="Times New Roman"/>
              </a:rPr>
              <a:t>mulasztást </a:t>
            </a:r>
            <a:r>
              <a:rPr sz="2500" b="1" spc="-10" dirty="0">
                <a:latin typeface="Times New Roman"/>
                <a:cs typeface="Times New Roman"/>
              </a:rPr>
              <a:t>követő </a:t>
            </a:r>
            <a:r>
              <a:rPr sz="2500" b="1" spc="-5" dirty="0">
                <a:latin typeface="Times New Roman"/>
                <a:cs typeface="Times New Roman"/>
              </a:rPr>
              <a:t>első osztályfőnöki</a:t>
            </a:r>
            <a:r>
              <a:rPr sz="2500" b="1" spc="195" dirty="0">
                <a:latin typeface="Times New Roman"/>
                <a:cs typeface="Times New Roman"/>
              </a:rPr>
              <a:t> </a:t>
            </a:r>
            <a:r>
              <a:rPr sz="2500" b="1" dirty="0">
                <a:latin typeface="Times New Roman"/>
                <a:cs typeface="Times New Roman"/>
              </a:rPr>
              <a:t>órán</a:t>
            </a:r>
            <a:r>
              <a:rPr sz="2500" dirty="0">
                <a:latin typeface="Times New Roman"/>
                <a:cs typeface="Times New Roman"/>
              </a:rPr>
              <a:t>.</a:t>
            </a:r>
          </a:p>
          <a:p>
            <a:pPr marL="355600" marR="5080" indent="-342900">
              <a:lnSpc>
                <a:spcPct val="80100"/>
              </a:lnSpc>
              <a:spcBef>
                <a:spcPts val="5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latin typeface="Times New Roman"/>
                <a:cs typeface="Times New Roman"/>
              </a:rPr>
              <a:t>A gyanúsan ismétlődő, vagy pontosan nem tisztázható  hiányzás esetén az osztályfőnök dönt a szülő meghallgatása  után az igazolás</a:t>
            </a:r>
            <a:r>
              <a:rPr sz="2500" spc="5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elfogadásáról.</a:t>
            </a:r>
            <a:endParaRPr sz="2500" dirty="0">
              <a:latin typeface="Times New Roman"/>
              <a:cs typeface="Times New Roman"/>
            </a:endParaRPr>
          </a:p>
          <a:p>
            <a:pPr marL="355600" marR="1000125" indent="-342900">
              <a:lnSpc>
                <a:spcPct val="80000"/>
              </a:lnSpc>
              <a:spcBef>
                <a:spcPts val="6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latin typeface="Times New Roman"/>
                <a:cs typeface="Times New Roman"/>
              </a:rPr>
              <a:t>A távolmaradásra 3 napig az osztályfőnök, 3 napnál  hosszabb időre az igazgató adhat</a:t>
            </a:r>
            <a:r>
              <a:rPr sz="2500" spc="114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engedélyt.</a:t>
            </a:r>
            <a:endParaRPr sz="25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394538"/>
            <a:ext cx="7921625" cy="56127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85490" marR="558165" indent="-257302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imes New Roman"/>
                <a:cs typeface="Times New Roman"/>
              </a:rPr>
              <a:t>A tanulmányi kötelezettségek teljesítése és</a:t>
            </a:r>
            <a:r>
              <a:rPr sz="2800" b="1" spc="-10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a  mulasztás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00">
              <a:latin typeface="Times New Roman"/>
              <a:cs typeface="Times New Roman"/>
            </a:endParaRPr>
          </a:p>
          <a:p>
            <a:pPr marL="355600" marR="1246505" indent="-342900">
              <a:lnSpc>
                <a:spcPts val="288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Times New Roman"/>
                <a:cs typeface="Times New Roman"/>
              </a:rPr>
              <a:t>Ha </a:t>
            </a:r>
            <a:r>
              <a:rPr sz="3000" dirty="0">
                <a:latin typeface="Times New Roman"/>
                <a:cs typeface="Times New Roman"/>
              </a:rPr>
              <a:t>a </a:t>
            </a:r>
            <a:r>
              <a:rPr sz="3000" spc="-5" dirty="0">
                <a:latin typeface="Times New Roman"/>
                <a:cs typeface="Times New Roman"/>
              </a:rPr>
              <a:t>tanuló </a:t>
            </a:r>
            <a:r>
              <a:rPr sz="3000" dirty="0">
                <a:latin typeface="Times New Roman"/>
                <a:cs typeface="Times New Roman"/>
              </a:rPr>
              <a:t>nem </a:t>
            </a:r>
            <a:r>
              <a:rPr sz="3000" spc="-5" dirty="0">
                <a:latin typeface="Times New Roman"/>
                <a:cs typeface="Times New Roman"/>
              </a:rPr>
              <a:t>igazolta távolmaradását,  hiányzása</a:t>
            </a:r>
            <a:r>
              <a:rPr sz="3000" spc="2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igazolatlan.</a:t>
            </a:r>
            <a:endParaRPr sz="3000">
              <a:latin typeface="Times New Roman"/>
              <a:cs typeface="Times New Roman"/>
            </a:endParaRPr>
          </a:p>
          <a:p>
            <a:pPr marL="355600" marR="809625" indent="-342900">
              <a:lnSpc>
                <a:spcPts val="288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Times New Roman"/>
                <a:cs typeface="Times New Roman"/>
              </a:rPr>
              <a:t>Igazolatlan mulasztás </a:t>
            </a:r>
            <a:r>
              <a:rPr sz="3000" dirty="0">
                <a:latin typeface="Times New Roman"/>
                <a:cs typeface="Times New Roman"/>
              </a:rPr>
              <a:t>esetén a tanuló </a:t>
            </a:r>
            <a:r>
              <a:rPr sz="3000" spc="-10" dirty="0">
                <a:latin typeface="Times New Roman"/>
                <a:cs typeface="Times New Roman"/>
              </a:rPr>
              <a:t>szüleit  </a:t>
            </a:r>
            <a:r>
              <a:rPr sz="3000" spc="-5" dirty="0">
                <a:latin typeface="Times New Roman"/>
                <a:cs typeface="Times New Roman"/>
              </a:rPr>
              <a:t>írásban értesíti </a:t>
            </a:r>
            <a:r>
              <a:rPr sz="3000" dirty="0">
                <a:latin typeface="Times New Roman"/>
                <a:cs typeface="Times New Roman"/>
              </a:rPr>
              <a:t>az</a:t>
            </a:r>
            <a:r>
              <a:rPr sz="3000" spc="6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osztályfőnök.</a:t>
            </a:r>
            <a:endParaRPr sz="3000">
              <a:latin typeface="Times New Roman"/>
              <a:cs typeface="Times New Roman"/>
            </a:endParaRPr>
          </a:p>
          <a:p>
            <a:pPr marL="355600" marR="5080" indent="-342900">
              <a:lnSpc>
                <a:spcPts val="288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000" spc="-5" dirty="0">
                <a:latin typeface="Times New Roman"/>
                <a:cs typeface="Times New Roman"/>
              </a:rPr>
              <a:t>Az igazolatlan mulasztás fegyelmező </a:t>
            </a:r>
            <a:r>
              <a:rPr sz="3000" dirty="0">
                <a:latin typeface="Times New Roman"/>
                <a:cs typeface="Times New Roman"/>
              </a:rPr>
              <a:t>és </a:t>
            </a:r>
            <a:r>
              <a:rPr sz="3000" spc="-5" dirty="0">
                <a:latin typeface="Times New Roman"/>
                <a:cs typeface="Times New Roman"/>
              </a:rPr>
              <a:t>fegyelmi  intézkedéseket </a:t>
            </a:r>
            <a:r>
              <a:rPr sz="3000" dirty="0">
                <a:latin typeface="Times New Roman"/>
                <a:cs typeface="Times New Roman"/>
              </a:rPr>
              <a:t>von </a:t>
            </a:r>
            <a:r>
              <a:rPr sz="3000" spc="-5" dirty="0">
                <a:latin typeface="Times New Roman"/>
                <a:cs typeface="Times New Roman"/>
              </a:rPr>
              <a:t>maga</a:t>
            </a:r>
            <a:r>
              <a:rPr sz="3000" spc="6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után:</a:t>
            </a:r>
            <a:endParaRPr sz="3000">
              <a:latin typeface="Times New Roman"/>
              <a:cs typeface="Times New Roman"/>
            </a:endParaRPr>
          </a:p>
          <a:p>
            <a:pPr marL="920750" lvl="1" indent="-451484">
              <a:lnSpc>
                <a:spcPct val="100000"/>
              </a:lnSpc>
              <a:spcBef>
                <a:spcPts val="45"/>
              </a:spcBef>
              <a:buFont typeface="Arial"/>
              <a:buChar char="–"/>
              <a:tabLst>
                <a:tab pos="920750" algn="l"/>
                <a:tab pos="921385" algn="l"/>
              </a:tabLst>
            </a:pPr>
            <a:r>
              <a:rPr sz="2600" dirty="0">
                <a:latin typeface="Times New Roman"/>
                <a:cs typeface="Times New Roman"/>
              </a:rPr>
              <a:t>3 </a:t>
            </a:r>
            <a:r>
              <a:rPr sz="2600" spc="-5" dirty="0">
                <a:latin typeface="Times New Roman"/>
                <a:cs typeface="Times New Roman"/>
              </a:rPr>
              <a:t>igazolatlan </a:t>
            </a:r>
            <a:r>
              <a:rPr sz="2600" dirty="0">
                <a:latin typeface="Times New Roman"/>
                <a:cs typeface="Times New Roman"/>
              </a:rPr>
              <a:t>óra = osztályfőnöki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figyelmeztető</a:t>
            </a:r>
            <a:endParaRPr sz="2600">
              <a:latin typeface="Times New Roman"/>
              <a:cs typeface="Times New Roman"/>
            </a:endParaRPr>
          </a:p>
          <a:p>
            <a:pPr marL="920750" lvl="1" indent="-451484">
              <a:lnSpc>
                <a:spcPct val="100000"/>
              </a:lnSpc>
              <a:buFont typeface="Arial"/>
              <a:buChar char="–"/>
              <a:tabLst>
                <a:tab pos="920750" algn="l"/>
                <a:tab pos="921385" algn="l"/>
              </a:tabLst>
            </a:pPr>
            <a:r>
              <a:rPr sz="2600" dirty="0">
                <a:latin typeface="Times New Roman"/>
                <a:cs typeface="Times New Roman"/>
              </a:rPr>
              <a:t>8 </a:t>
            </a:r>
            <a:r>
              <a:rPr sz="2600" spc="-5" dirty="0">
                <a:latin typeface="Times New Roman"/>
                <a:cs typeface="Times New Roman"/>
              </a:rPr>
              <a:t>igazolatlan </a:t>
            </a:r>
            <a:r>
              <a:rPr sz="2600" dirty="0">
                <a:latin typeface="Times New Roman"/>
                <a:cs typeface="Times New Roman"/>
              </a:rPr>
              <a:t>óra = osztályfőnöki</a:t>
            </a:r>
            <a:r>
              <a:rPr sz="2600" spc="-5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intő</a:t>
            </a:r>
            <a:endParaRPr sz="26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920" algn="l"/>
              </a:tabLst>
            </a:pPr>
            <a:r>
              <a:rPr sz="2600" dirty="0">
                <a:latin typeface="Times New Roman"/>
                <a:cs typeface="Times New Roman"/>
              </a:rPr>
              <a:t>12 </a:t>
            </a:r>
            <a:r>
              <a:rPr sz="2600" spc="-5" dirty="0">
                <a:latin typeface="Times New Roman"/>
                <a:cs typeface="Times New Roman"/>
              </a:rPr>
              <a:t>igazolatlan </a:t>
            </a:r>
            <a:r>
              <a:rPr sz="2600" dirty="0">
                <a:latin typeface="Times New Roman"/>
                <a:cs typeface="Times New Roman"/>
              </a:rPr>
              <a:t>óra = igazgatói</a:t>
            </a:r>
            <a:r>
              <a:rPr sz="2600" spc="-50" dirty="0">
                <a:latin typeface="Times New Roman"/>
                <a:cs typeface="Times New Roman"/>
              </a:rPr>
              <a:t> </a:t>
            </a:r>
            <a:r>
              <a:rPr sz="2600" spc="-5" dirty="0">
                <a:latin typeface="Times New Roman"/>
                <a:cs typeface="Times New Roman"/>
              </a:rPr>
              <a:t>figyelmeztető</a:t>
            </a:r>
            <a:endParaRPr sz="26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920" algn="l"/>
                <a:tab pos="3552825" algn="l"/>
              </a:tabLst>
            </a:pPr>
            <a:r>
              <a:rPr sz="2600" dirty="0">
                <a:latin typeface="Times New Roman"/>
                <a:cs typeface="Times New Roman"/>
              </a:rPr>
              <a:t>17 </a:t>
            </a:r>
            <a:r>
              <a:rPr sz="2600" spc="-5" dirty="0">
                <a:latin typeface="Times New Roman"/>
                <a:cs typeface="Times New Roman"/>
              </a:rPr>
              <a:t>igazolatlan</a:t>
            </a:r>
            <a:r>
              <a:rPr sz="2600" spc="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óra =	igazgatói</a:t>
            </a:r>
            <a:r>
              <a:rPr sz="2600" spc="-15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intő</a:t>
            </a:r>
            <a:endParaRPr sz="260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920" algn="l"/>
              </a:tabLst>
            </a:pPr>
            <a:r>
              <a:rPr sz="2600" dirty="0">
                <a:latin typeface="Times New Roman"/>
                <a:cs typeface="Times New Roman"/>
              </a:rPr>
              <a:t>21 </a:t>
            </a:r>
            <a:r>
              <a:rPr sz="2600" spc="-5" dirty="0">
                <a:latin typeface="Times New Roman"/>
                <a:cs typeface="Times New Roman"/>
              </a:rPr>
              <a:t>igazolatlan </a:t>
            </a:r>
            <a:r>
              <a:rPr sz="2600" dirty="0">
                <a:latin typeface="Times New Roman"/>
                <a:cs typeface="Times New Roman"/>
              </a:rPr>
              <a:t>órától </a:t>
            </a:r>
            <a:r>
              <a:rPr sz="2600" spc="-5" dirty="0">
                <a:latin typeface="Times New Roman"/>
                <a:cs typeface="Times New Roman"/>
              </a:rPr>
              <a:t>fegyelmi eljárást </a:t>
            </a:r>
            <a:r>
              <a:rPr sz="2600" dirty="0">
                <a:latin typeface="Times New Roman"/>
                <a:cs typeface="Times New Roman"/>
              </a:rPr>
              <a:t>kell</a:t>
            </a:r>
            <a:r>
              <a:rPr sz="2600" spc="-10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indítani.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Erzsébet Királyné </a:t>
            </a:r>
            <a:r>
              <a:rPr lang="hu-HU" sz="1600" b="1" spc="-15" dirty="0">
                <a:solidFill>
                  <a:srgbClr val="1E1C11"/>
                </a:solidFill>
                <a:cs typeface="Calibri"/>
              </a:rPr>
              <a:t>Szépészeti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Technikum </a:t>
            </a:r>
            <a:r>
              <a:rPr lang="hu-HU" sz="1600" b="1" spc="-35" dirty="0">
                <a:solidFill>
                  <a:srgbClr val="1E1C11"/>
                </a:solidFill>
                <a:cs typeface="Calibri"/>
              </a:rPr>
              <a:t>Tel.: </a:t>
            </a:r>
            <a:r>
              <a:rPr lang="hu-HU" sz="1600" b="1" spc="-5" dirty="0">
                <a:solidFill>
                  <a:srgbClr val="1E1C11"/>
                </a:solidFill>
                <a:cs typeface="Calibri"/>
              </a:rPr>
              <a:t>283-0203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Fax:283-0203/117</a:t>
            </a:r>
            <a:r>
              <a:rPr lang="hu-HU" sz="1600" b="1" spc="300" dirty="0">
                <a:solidFill>
                  <a:srgbClr val="1E1C11"/>
                </a:solidFill>
                <a:cs typeface="Calibri"/>
              </a:rPr>
              <a:t> </a:t>
            </a:r>
            <a:r>
              <a:rPr lang="hu-HU" sz="1600" b="1" spc="-25" dirty="0" err="1">
                <a:solidFill>
                  <a:srgbClr val="1E1C11"/>
                </a:solidFill>
                <a:cs typeface="Calibri"/>
                <a:hlinkClick r:id="rId2"/>
              </a:rPr>
              <a:t>www.sisy.hu</a:t>
            </a:r>
            <a:endParaRPr lang="hu-HU" sz="1600" dirty="0"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31060" y="576199"/>
            <a:ext cx="58788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Késésekkel </a:t>
            </a:r>
            <a:r>
              <a:rPr sz="3200" spc="-5" dirty="0"/>
              <a:t>kapcsolatos</a:t>
            </a:r>
            <a:r>
              <a:rPr sz="3200" spc="-55" dirty="0"/>
              <a:t> </a:t>
            </a:r>
            <a:r>
              <a:rPr sz="3200" spc="-5" dirty="0"/>
              <a:t>szabályok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Erzsébet Királyné </a:t>
            </a:r>
            <a:r>
              <a:rPr lang="hu-HU" sz="1600" b="1" spc="-15" dirty="0">
                <a:solidFill>
                  <a:srgbClr val="1E1C11"/>
                </a:solidFill>
                <a:cs typeface="Calibri"/>
              </a:rPr>
              <a:t>Szépészeti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Technikum </a:t>
            </a:r>
            <a:r>
              <a:rPr lang="hu-HU" sz="1600" b="1" spc="-35" dirty="0">
                <a:solidFill>
                  <a:srgbClr val="1E1C11"/>
                </a:solidFill>
                <a:cs typeface="Calibri"/>
              </a:rPr>
              <a:t>Tel.: </a:t>
            </a:r>
            <a:r>
              <a:rPr lang="hu-HU" sz="1600" b="1" spc="-5" dirty="0">
                <a:solidFill>
                  <a:srgbClr val="1E1C11"/>
                </a:solidFill>
                <a:cs typeface="Calibri"/>
              </a:rPr>
              <a:t>283-0203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Fax:283-0203/117</a:t>
            </a:r>
            <a:r>
              <a:rPr lang="hu-HU" sz="1600" b="1" spc="300" dirty="0">
                <a:solidFill>
                  <a:srgbClr val="1E1C11"/>
                </a:solidFill>
                <a:cs typeface="Calibri"/>
              </a:rPr>
              <a:t> </a:t>
            </a:r>
            <a:r>
              <a:rPr lang="hu-HU" sz="1600" b="1" spc="-25" dirty="0" err="1">
                <a:solidFill>
                  <a:srgbClr val="1E1C11"/>
                </a:solidFill>
                <a:cs typeface="Calibri"/>
                <a:hlinkClick r:id="rId2"/>
              </a:rPr>
              <a:t>www.sisy.hu</a:t>
            </a:r>
            <a:endParaRPr lang="hu-HU" sz="1600" dirty="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46301"/>
            <a:ext cx="8054340" cy="40652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b="1" spc="-5" dirty="0">
                <a:latin typeface="Times New Roman"/>
                <a:cs typeface="Times New Roman"/>
              </a:rPr>
              <a:t>A </a:t>
            </a:r>
            <a:r>
              <a:rPr sz="2500" b="1" spc="-10" dirty="0">
                <a:latin typeface="Times New Roman"/>
                <a:cs typeface="Times New Roman"/>
              </a:rPr>
              <a:t>késés </a:t>
            </a:r>
            <a:r>
              <a:rPr sz="2500" b="1" spc="-5" dirty="0">
                <a:latin typeface="Times New Roman"/>
                <a:cs typeface="Times New Roman"/>
              </a:rPr>
              <a:t>a </a:t>
            </a:r>
            <a:r>
              <a:rPr sz="2500" b="1" spc="-10" dirty="0">
                <a:latin typeface="Times New Roman"/>
                <a:cs typeface="Times New Roman"/>
              </a:rPr>
              <a:t>becsengetés </a:t>
            </a:r>
            <a:r>
              <a:rPr sz="2500" b="1" spc="-5" dirty="0">
                <a:latin typeface="Times New Roman"/>
                <a:cs typeface="Times New Roman"/>
              </a:rPr>
              <a:t>utáni </a:t>
            </a:r>
            <a:r>
              <a:rPr sz="2500" b="1" spc="-10" dirty="0">
                <a:latin typeface="Times New Roman"/>
                <a:cs typeface="Times New Roman"/>
              </a:rPr>
              <a:t>beérkezést </a:t>
            </a:r>
            <a:r>
              <a:rPr sz="2500" b="1" spc="-5" dirty="0">
                <a:latin typeface="Times New Roman"/>
                <a:cs typeface="Times New Roman"/>
              </a:rPr>
              <a:t>jelenti az</a:t>
            </a:r>
            <a:r>
              <a:rPr sz="2500" b="1" spc="70" dirty="0">
                <a:latin typeface="Times New Roman"/>
                <a:cs typeface="Times New Roman"/>
              </a:rPr>
              <a:t> </a:t>
            </a:r>
            <a:r>
              <a:rPr sz="2500" b="1" dirty="0">
                <a:latin typeface="Times New Roman"/>
                <a:cs typeface="Times New Roman"/>
              </a:rPr>
              <a:t>órára</a:t>
            </a:r>
            <a:r>
              <a:rPr sz="2500" dirty="0">
                <a:latin typeface="Times New Roman"/>
                <a:cs typeface="Times New Roman"/>
              </a:rPr>
              <a:t>.</a:t>
            </a:r>
            <a:endParaRPr sz="2500">
              <a:latin typeface="Times New Roman"/>
              <a:cs typeface="Times New Roman"/>
            </a:endParaRPr>
          </a:p>
          <a:p>
            <a:pPr marL="355600" marR="686435" indent="-342900">
              <a:lnSpc>
                <a:spcPts val="2400"/>
              </a:lnSpc>
              <a:spcBef>
                <a:spcPts val="5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latin typeface="Times New Roman"/>
                <a:cs typeface="Times New Roman"/>
              </a:rPr>
              <a:t>A későn érkező tanulót későnek, a késés időtartamának  megjelölésével írja be a</a:t>
            </a:r>
            <a:r>
              <a:rPr sz="2500" spc="75" dirty="0">
                <a:latin typeface="Times New Roman"/>
                <a:cs typeface="Times New Roman"/>
              </a:rPr>
              <a:t> </a:t>
            </a:r>
            <a:r>
              <a:rPr sz="2500" spc="-30" dirty="0">
                <a:latin typeface="Times New Roman"/>
                <a:cs typeface="Times New Roman"/>
              </a:rPr>
              <a:t>tanár.</a:t>
            </a:r>
            <a:endParaRPr sz="2500">
              <a:latin typeface="Times New Roman"/>
              <a:cs typeface="Times New Roman"/>
            </a:endParaRPr>
          </a:p>
          <a:p>
            <a:pPr marL="355600" marR="1227455">
              <a:lnSpc>
                <a:spcPts val="2400"/>
              </a:lnSpc>
            </a:pPr>
            <a:r>
              <a:rPr sz="2500" spc="-5" dirty="0">
                <a:latin typeface="Times New Roman"/>
                <a:cs typeface="Times New Roman"/>
              </a:rPr>
              <a:t>45 perc késedelmi idő esetén írható be egy </a:t>
            </a:r>
            <a:r>
              <a:rPr sz="2500" dirty="0">
                <a:latin typeface="Times New Roman"/>
                <a:cs typeface="Times New Roman"/>
              </a:rPr>
              <a:t>igazolt-  </a:t>
            </a:r>
            <a:r>
              <a:rPr sz="2500" spc="-5" dirty="0">
                <a:latin typeface="Times New Roman"/>
                <a:cs typeface="Times New Roman"/>
              </a:rPr>
              <a:t>igazolatlan óra</a:t>
            </a:r>
            <a:r>
              <a:rPr sz="2500" spc="55" dirty="0">
                <a:latin typeface="Times New Roman"/>
                <a:cs typeface="Times New Roman"/>
              </a:rPr>
              <a:t> </a:t>
            </a:r>
            <a:r>
              <a:rPr sz="2500" spc="-10" dirty="0">
                <a:latin typeface="Times New Roman"/>
                <a:cs typeface="Times New Roman"/>
              </a:rPr>
              <a:t>szaktantárgyanként.</a:t>
            </a:r>
            <a:endParaRPr sz="25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80000"/>
              </a:lnSpc>
              <a:spcBef>
                <a:spcPts val="6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latin typeface="Times New Roman"/>
                <a:cs typeface="Times New Roman"/>
              </a:rPr>
              <a:t>A </a:t>
            </a:r>
            <a:r>
              <a:rPr sz="2500" b="1" spc="-10" dirty="0">
                <a:latin typeface="Times New Roman"/>
                <a:cs typeface="Times New Roman"/>
              </a:rPr>
              <a:t>késések regisztrálása sávos rendszerben </a:t>
            </a:r>
            <a:r>
              <a:rPr sz="2500" b="1" spc="-5" dirty="0">
                <a:latin typeface="Times New Roman"/>
                <a:cs typeface="Times New Roman"/>
              </a:rPr>
              <a:t>történik: 5  </a:t>
            </a:r>
            <a:r>
              <a:rPr sz="2500" b="1" spc="-10" dirty="0">
                <a:latin typeface="Times New Roman"/>
                <a:cs typeface="Times New Roman"/>
              </a:rPr>
              <a:t>percenként </a:t>
            </a:r>
            <a:r>
              <a:rPr sz="2500" b="1" spc="-5" dirty="0">
                <a:latin typeface="Times New Roman"/>
                <a:cs typeface="Times New Roman"/>
              </a:rPr>
              <a:t>történik </a:t>
            </a:r>
            <a:r>
              <a:rPr sz="2500" spc="-5" dirty="0">
                <a:latin typeface="Times New Roman"/>
                <a:cs typeface="Times New Roman"/>
              </a:rPr>
              <a:t>a beírásuk a naplóba. Ezek az 5 percek  adódnak</a:t>
            </a:r>
            <a:r>
              <a:rPr sz="2500" spc="1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össze.</a:t>
            </a:r>
            <a:endParaRPr sz="2500">
              <a:latin typeface="Times New Roman"/>
              <a:cs typeface="Times New Roman"/>
            </a:endParaRPr>
          </a:p>
          <a:p>
            <a:pPr marL="355600" marR="1467485" indent="-342900">
              <a:lnSpc>
                <a:spcPts val="2400"/>
              </a:lnSpc>
              <a:spcBef>
                <a:spcPts val="5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latin typeface="Times New Roman"/>
                <a:cs typeface="Times New Roman"/>
              </a:rPr>
              <a:t>A bejárók esetén a közlekedési okok miatti késés  igazolható.</a:t>
            </a:r>
            <a:endParaRPr sz="2500">
              <a:latin typeface="Times New Roman"/>
              <a:cs typeface="Times New Roman"/>
            </a:endParaRPr>
          </a:p>
          <a:p>
            <a:pPr marL="355600" marR="792480" indent="-342900">
              <a:lnSpc>
                <a:spcPct val="80000"/>
              </a:lnSpc>
              <a:spcBef>
                <a:spcPts val="6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500" spc="-10" dirty="0">
                <a:latin typeface="Times New Roman"/>
                <a:cs typeface="Times New Roman"/>
              </a:rPr>
              <a:t>Napközben </a:t>
            </a:r>
            <a:r>
              <a:rPr sz="2500" spc="-5" dirty="0">
                <a:latin typeface="Times New Roman"/>
                <a:cs typeface="Times New Roman"/>
              </a:rPr>
              <a:t>csak az iskolai kötelesség teljesítése, vagy  egészségügyi ok </a:t>
            </a:r>
            <a:r>
              <a:rPr sz="2500" spc="-10" dirty="0">
                <a:latin typeface="Times New Roman"/>
                <a:cs typeface="Times New Roman"/>
              </a:rPr>
              <a:t>miatti </a:t>
            </a:r>
            <a:r>
              <a:rPr sz="2500" spc="-5" dirty="0">
                <a:latin typeface="Times New Roman"/>
                <a:cs typeface="Times New Roman"/>
              </a:rPr>
              <a:t>késés</a:t>
            </a:r>
            <a:r>
              <a:rPr sz="2500" spc="13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igazolható!</a:t>
            </a:r>
            <a:endParaRPr sz="25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332054"/>
            <a:ext cx="8534400" cy="59150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176270" marR="233679" indent="-2940685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latin typeface="Times New Roman"/>
                <a:cs typeface="Times New Roman"/>
              </a:rPr>
              <a:t>A tanulmányi kötelezettségek </a:t>
            </a:r>
            <a:r>
              <a:rPr sz="2400" b="1" dirty="0" err="1">
                <a:latin typeface="Times New Roman"/>
                <a:cs typeface="Times New Roman"/>
              </a:rPr>
              <a:t>teljesítése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dirty="0" err="1" smtClean="0">
                <a:latin typeface="Times New Roman"/>
                <a:cs typeface="Times New Roman"/>
              </a:rPr>
              <a:t>és</a:t>
            </a:r>
            <a:r>
              <a:rPr lang="hu-HU" sz="2400" b="1" dirty="0" smtClean="0">
                <a:latin typeface="Times New Roman"/>
                <a:cs typeface="Times New Roman"/>
              </a:rPr>
              <a:t> </a:t>
            </a:r>
            <a:r>
              <a:rPr sz="2400" b="1" spc="-330" dirty="0" smtClean="0">
                <a:latin typeface="Times New Roman"/>
                <a:cs typeface="Times New Roman"/>
              </a:rPr>
              <a:t> </a:t>
            </a:r>
            <a:r>
              <a:rPr sz="2400" b="1" dirty="0" smtClean="0">
                <a:latin typeface="Times New Roman"/>
                <a:cs typeface="Times New Roman"/>
              </a:rPr>
              <a:t>a</a:t>
            </a:r>
            <a:r>
              <a:rPr lang="hu-HU" sz="2400" b="1" dirty="0" smtClean="0">
                <a:latin typeface="Times New Roman"/>
                <a:cs typeface="Times New Roman"/>
              </a:rPr>
              <a:t> </a:t>
            </a:r>
            <a:r>
              <a:rPr sz="2400" b="1" dirty="0" err="1" smtClean="0">
                <a:latin typeface="Times New Roman"/>
                <a:cs typeface="Times New Roman"/>
              </a:rPr>
              <a:t>mulasztás</a:t>
            </a:r>
            <a:endParaRPr lang="hu-HU" sz="2400" b="1" dirty="0" smtClean="0">
              <a:latin typeface="Times New Roman"/>
              <a:cs typeface="Times New Roman"/>
            </a:endParaRPr>
          </a:p>
          <a:p>
            <a:pPr marL="3176270" marR="233679" indent="-2940685">
              <a:lnSpc>
                <a:spcPct val="100000"/>
              </a:lnSpc>
              <a:spcBef>
                <a:spcPts val="105"/>
              </a:spcBef>
            </a:pPr>
            <a:endParaRPr lang="hu-HU" sz="2400" dirty="0">
              <a:latin typeface="Times New Roman"/>
              <a:cs typeface="Times New Roman"/>
            </a:endParaRPr>
          </a:p>
          <a:p>
            <a:pPr marL="3176270" marR="233679" indent="-2940685">
              <a:lnSpc>
                <a:spcPct val="100000"/>
              </a:lnSpc>
              <a:spcBef>
                <a:spcPts val="105"/>
              </a:spcBef>
            </a:pPr>
            <a:r>
              <a:rPr lang="hu-HU" sz="2400" b="1" dirty="0" smtClean="0">
                <a:latin typeface="Times New Roman"/>
                <a:cs typeface="Times New Roman"/>
              </a:rPr>
              <a:t>A</a:t>
            </a:r>
            <a:r>
              <a:rPr sz="2400" b="1" dirty="0" smtClean="0">
                <a:latin typeface="Times New Roman"/>
                <a:cs typeface="Times New Roman"/>
              </a:rPr>
              <a:t>z </a:t>
            </a:r>
            <a:r>
              <a:rPr sz="2400" b="1" dirty="0">
                <a:latin typeface="Times New Roman"/>
                <a:cs typeface="Times New Roman"/>
              </a:rPr>
              <a:t>iskola </a:t>
            </a:r>
            <a:r>
              <a:rPr sz="2400" b="1" spc="-5" dirty="0">
                <a:latin typeface="Times New Roman"/>
                <a:cs typeface="Times New Roman"/>
              </a:rPr>
              <a:t>köteles </a:t>
            </a:r>
            <a:r>
              <a:rPr sz="2400" b="1" dirty="0">
                <a:latin typeface="Times New Roman"/>
                <a:cs typeface="Times New Roman"/>
              </a:rPr>
              <a:t>a </a:t>
            </a:r>
            <a:r>
              <a:rPr sz="2400" b="1" spc="-5" dirty="0">
                <a:latin typeface="Times New Roman"/>
                <a:cs typeface="Times New Roman"/>
              </a:rPr>
              <a:t>szülőt </a:t>
            </a:r>
            <a:r>
              <a:rPr sz="2400" b="1" dirty="0">
                <a:latin typeface="Times New Roman"/>
                <a:cs typeface="Times New Roman"/>
              </a:rPr>
              <a:t>vagy </a:t>
            </a:r>
            <a:r>
              <a:rPr sz="2400" b="1" dirty="0" err="1">
                <a:latin typeface="Times New Roman"/>
                <a:cs typeface="Times New Roman"/>
              </a:rPr>
              <a:t>gondviselőt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dirty="0" err="1" smtClean="0">
                <a:latin typeface="Times New Roman"/>
                <a:cs typeface="Times New Roman"/>
              </a:rPr>
              <a:t>értesíteni</a:t>
            </a:r>
            <a:r>
              <a:rPr sz="2400" b="1" dirty="0" smtClean="0">
                <a:latin typeface="Times New Roman"/>
                <a:cs typeface="Times New Roman"/>
              </a:rPr>
              <a:t>:</a:t>
            </a:r>
            <a:endParaRPr lang="hu-HU" sz="2400" b="1" dirty="0" smtClean="0">
              <a:latin typeface="Times New Roman"/>
              <a:cs typeface="Times New Roman"/>
            </a:endParaRPr>
          </a:p>
          <a:p>
            <a:pPr marL="3176270" marR="233679" indent="-2940685">
              <a:lnSpc>
                <a:spcPct val="100000"/>
              </a:lnSpc>
              <a:spcBef>
                <a:spcPts val="105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355600" marR="713105" indent="-342900" algn="just">
              <a:lnSpc>
                <a:spcPts val="3460"/>
              </a:lnSpc>
              <a:spcBef>
                <a:spcPts val="760"/>
              </a:spcBef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lang="hu-HU" sz="2000" dirty="0" smtClean="0">
                <a:latin typeface="Times New Roman"/>
                <a:cs typeface="Times New Roman"/>
              </a:rPr>
              <a:t>Ha a </a:t>
            </a:r>
            <a:r>
              <a:rPr sz="2000" dirty="0" err="1" smtClean="0">
                <a:latin typeface="Times New Roman"/>
                <a:cs typeface="Times New Roman"/>
              </a:rPr>
              <a:t>tanköteles</a:t>
            </a:r>
            <a:r>
              <a:rPr sz="2000" dirty="0" smtClean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tanuló esetén az első igazolatlan  mulasztáskor /1 óra után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is/.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sz="2000" dirty="0">
                <a:latin typeface="Times New Roman"/>
                <a:cs typeface="Times New Roman"/>
              </a:rPr>
              <a:t>Ha a </a:t>
            </a:r>
            <a:r>
              <a:rPr sz="2000" spc="-5" dirty="0" err="1">
                <a:latin typeface="Times New Roman"/>
                <a:cs typeface="Times New Roman"/>
              </a:rPr>
              <a:t>tanköteles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5" dirty="0" err="1" smtClean="0">
                <a:latin typeface="Times New Roman"/>
                <a:cs typeface="Times New Roman"/>
              </a:rPr>
              <a:t>tanuló</a:t>
            </a:r>
            <a:r>
              <a:rPr lang="hu-HU" sz="2000" spc="-5" dirty="0">
                <a:latin typeface="Times New Roman"/>
                <a:cs typeface="Times New Roman"/>
              </a:rPr>
              <a:t> </a:t>
            </a:r>
            <a:r>
              <a:rPr lang="hu-HU" sz="2000" dirty="0" smtClean="0">
                <a:latin typeface="Times New Roman"/>
                <a:cs typeface="Times New Roman"/>
              </a:rPr>
              <a:t>egy</a:t>
            </a:r>
            <a:r>
              <a:rPr sz="2000" dirty="0" smtClean="0">
                <a:latin typeface="Times New Roman"/>
                <a:cs typeface="Times New Roman"/>
              </a:rPr>
              <a:t> </a:t>
            </a:r>
            <a:r>
              <a:rPr lang="hu-HU" sz="2000" dirty="0" smtClean="0"/>
              <a:t>tanítási </a:t>
            </a:r>
            <a:r>
              <a:rPr lang="hu-HU" sz="2000" dirty="0"/>
              <a:t>félévben eléri az </a:t>
            </a:r>
            <a:r>
              <a:rPr lang="hu-HU" sz="2000" u="sng" dirty="0"/>
              <a:t>öt foglalkozást</a:t>
            </a:r>
            <a:r>
              <a:rPr lang="hu-HU" sz="2000" dirty="0"/>
              <a:t>, az </a:t>
            </a:r>
            <a:r>
              <a:rPr lang="hu-HU" sz="2000" dirty="0" smtClean="0"/>
              <a:t>igazgató– </a:t>
            </a:r>
            <a:r>
              <a:rPr lang="hu-HU" sz="2000" dirty="0"/>
              <a:t>értesíti a tanuló tényleges tartózkodási helye szerint illetékes gyámhatóságot</a:t>
            </a:r>
            <a:r>
              <a:rPr lang="hu-HU" sz="2000" dirty="0" smtClean="0"/>
              <a:t>,– </a:t>
            </a:r>
            <a:r>
              <a:rPr lang="hu-HU" sz="2000" dirty="0"/>
              <a:t>a család- </a:t>
            </a:r>
            <a:r>
              <a:rPr lang="hu-HU" sz="2000" dirty="0" smtClean="0"/>
              <a:t>és gyermekjóléti </a:t>
            </a:r>
            <a:r>
              <a:rPr lang="hu-HU" sz="2000" dirty="0"/>
              <a:t>szolgálatot.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 smtClean="0">
                <a:latin typeface="+mj-lt"/>
                <a:cs typeface="Times New Roman" panose="02020603050405020304" pitchFamily="18" charset="0"/>
              </a:rPr>
              <a:t>Ha </a:t>
            </a:r>
            <a:r>
              <a:rPr lang="hu-HU" sz="2000" dirty="0">
                <a:latin typeface="+mj-lt"/>
                <a:cs typeface="Times New Roman" panose="02020603050405020304" pitchFamily="18" charset="0"/>
              </a:rPr>
              <a:t>a tanköteles tanuló igazolatlan mulasztása egy félévben eléri </a:t>
            </a:r>
            <a:r>
              <a:rPr lang="hu-HU" sz="2000" u="sng" dirty="0">
                <a:latin typeface="+mj-lt"/>
                <a:cs typeface="Times New Roman" panose="02020603050405020304" pitchFamily="18" charset="0"/>
              </a:rPr>
              <a:t>a tizenöt foglalkozást</a:t>
            </a:r>
            <a:r>
              <a:rPr lang="hu-HU" sz="2000" dirty="0">
                <a:latin typeface="+mj-lt"/>
                <a:cs typeface="Times New Roman" panose="02020603050405020304" pitchFamily="18" charset="0"/>
              </a:rPr>
              <a:t>, az igazgató a mulasztásról tájékoztatja az általános </a:t>
            </a:r>
            <a:r>
              <a:rPr lang="hu-HU" sz="2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szabálysértési </a:t>
            </a:r>
            <a:r>
              <a:rPr lang="hu-HU" sz="2000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hatóságot</a:t>
            </a:r>
            <a:r>
              <a:rPr lang="hu-HU" sz="2000" dirty="0" smtClean="0">
                <a:latin typeface="+mj-lt"/>
                <a:cs typeface="Times New Roman" panose="02020603050405020304" pitchFamily="18" charset="0"/>
              </a:rPr>
              <a:t>, valamint </a:t>
            </a:r>
            <a:r>
              <a:rPr lang="hu-HU" sz="2000" dirty="0">
                <a:latin typeface="+mj-lt"/>
                <a:cs typeface="Times New Roman" panose="02020603050405020304" pitchFamily="18" charset="0"/>
              </a:rPr>
              <a:t>ismételten tájékoztatja a család- és gyermekjóléti szolgálatot, amely közreműködik a tanköteles tanuló törvényes képviselője </a:t>
            </a:r>
            <a:r>
              <a:rPr lang="hu-HU" sz="2000" dirty="0" smtClean="0">
                <a:latin typeface="+mj-lt"/>
                <a:cs typeface="Times New Roman" panose="02020603050405020304" pitchFamily="18" charset="0"/>
              </a:rPr>
              <a:t>értesítésében.</a:t>
            </a:r>
            <a:endParaRPr lang="hu-HU" sz="2000" dirty="0">
              <a:latin typeface="+mj-lt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+mj-lt"/>
                <a:cs typeface="Times New Roman" panose="02020603050405020304" pitchFamily="18" charset="0"/>
              </a:rPr>
              <a:t>Ha a tanköteles tanuló igazolatlan mulasztása egy félévben eléri a </a:t>
            </a:r>
            <a:r>
              <a:rPr lang="hu-HU" sz="2000" u="sng" dirty="0">
                <a:latin typeface="+mj-lt"/>
                <a:cs typeface="Times New Roman" panose="02020603050405020304" pitchFamily="18" charset="0"/>
              </a:rPr>
              <a:t>huszonöt foglalkozást</a:t>
            </a:r>
            <a:r>
              <a:rPr lang="hu-HU" sz="2000" dirty="0">
                <a:latin typeface="+mj-lt"/>
                <a:cs typeface="Times New Roman" panose="02020603050405020304" pitchFamily="18" charset="0"/>
              </a:rPr>
              <a:t>, az igazgatója haladéktalanul értesíti a tanköteles tanuló tényleges tartózkodási helye szerint illetékes gyámhatóságot</a:t>
            </a:r>
            <a:r>
              <a:rPr lang="hu-HU" sz="2000" dirty="0" smtClean="0">
                <a:latin typeface="+mj-lt"/>
                <a:cs typeface="Times New Roman" panose="02020603050405020304" pitchFamily="18" charset="0"/>
              </a:rPr>
              <a:t>.</a:t>
            </a:r>
            <a:endParaRPr lang="hu-HU" sz="2000" dirty="0"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533400" y="1143000"/>
            <a:ext cx="80772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cs typeface="Times New Roman" panose="02020603050405020304" pitchFamily="18" charset="0"/>
              </a:rPr>
              <a:t>Ha a tanulónak – egy tanítási évben az </a:t>
            </a:r>
            <a:r>
              <a:rPr lang="hu-HU" sz="2000" u="sng" dirty="0">
                <a:cs typeface="Times New Roman" panose="02020603050405020304" pitchFamily="18" charset="0"/>
              </a:rPr>
              <a:t>igazolt és igazolatlan mulasztása együttesen a kétszázötven foglalkozást</a:t>
            </a:r>
            <a:r>
              <a:rPr lang="hu-HU" sz="2000" dirty="0">
                <a:cs typeface="Times New Roman" panose="02020603050405020304" pitchFamily="18" charset="0"/>
              </a:rPr>
              <a:t> vagy </a:t>
            </a:r>
            <a:r>
              <a:rPr lang="hu-HU" sz="2000" u="sng" dirty="0">
                <a:cs typeface="Times New Roman" panose="02020603050405020304" pitchFamily="18" charset="0"/>
              </a:rPr>
              <a:t>egy adott tantárgyból</a:t>
            </a:r>
            <a:r>
              <a:rPr lang="hu-HU" sz="2000" dirty="0">
                <a:cs typeface="Times New Roman" panose="02020603050405020304" pitchFamily="18" charset="0"/>
              </a:rPr>
              <a:t> a foglalkozások </a:t>
            </a:r>
            <a:r>
              <a:rPr lang="hu-HU" sz="2000" u="sng" dirty="0">
                <a:cs typeface="Times New Roman" panose="02020603050405020304" pitchFamily="18" charset="0"/>
              </a:rPr>
              <a:t>harminc százalékát </a:t>
            </a:r>
            <a:r>
              <a:rPr lang="hu-HU" sz="2000" dirty="0">
                <a:cs typeface="Times New Roman" panose="02020603050405020304" pitchFamily="18" charset="0"/>
              </a:rPr>
              <a:t>meghaladja és emiatt a tanuló teljesítménye tanítási év közben nem volt érdemjeggyel értékelhető, a tanítási év végén nem minősíthető, kivéve, ha az oktatói testület engedélyezi, hogy osztályozóvizsgát tegyen. Az oktatói testület az osztályozóvizsga letételét akkor tagadhatja meg, ha a tanuló igazolatlan mulasztásainak száma meghaladja a </a:t>
            </a:r>
            <a:r>
              <a:rPr lang="hu-HU" sz="2000" u="sng" dirty="0">
                <a:cs typeface="Times New Roman" panose="02020603050405020304" pitchFamily="18" charset="0"/>
              </a:rPr>
              <a:t>húsz foglalkozást</a:t>
            </a:r>
            <a:r>
              <a:rPr lang="hu-HU" sz="2000" dirty="0">
                <a:cs typeface="Times New Roman" panose="02020603050405020304" pitchFamily="18" charset="0"/>
              </a:rPr>
              <a:t> és a szakképző intézmény eleget tett a 163. §</a:t>
            </a:r>
            <a:r>
              <a:rPr lang="hu-HU" sz="2000" dirty="0" err="1">
                <a:cs typeface="Times New Roman" panose="02020603050405020304" pitchFamily="18" charset="0"/>
              </a:rPr>
              <a:t>-ban</a:t>
            </a:r>
            <a:r>
              <a:rPr lang="hu-HU" sz="2000" dirty="0">
                <a:cs typeface="Times New Roman" panose="02020603050405020304" pitchFamily="18" charset="0"/>
              </a:rPr>
              <a:t> meghatározott értesítési kötelezettségének</a:t>
            </a:r>
            <a:r>
              <a:rPr lang="hu-HU" sz="2000" dirty="0" smtClean="0"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000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cs typeface="Times New Roman" panose="02020603050405020304" pitchFamily="18" charset="0"/>
              </a:rPr>
              <a:t>A tanköteles tanuló kivételével megszűnik a tanulói jogviszonya annak, aki egy tanítási éven belül </a:t>
            </a:r>
            <a:r>
              <a:rPr lang="hu-HU" sz="2000" u="sng" dirty="0">
                <a:cs typeface="Times New Roman" panose="02020603050405020304" pitchFamily="18" charset="0"/>
              </a:rPr>
              <a:t>igazolatlanul harminc foglalkozásnál</a:t>
            </a:r>
            <a:r>
              <a:rPr lang="hu-HU" sz="2000" dirty="0">
                <a:cs typeface="Times New Roman" panose="02020603050405020304" pitchFamily="18" charset="0"/>
              </a:rPr>
              <a:t> többet mulaszt, feltéve, hogy a szakképző  intézmény a tanulót, kiskorú tanuló esetén a kiskorú tanuló törvényes képviselőjét legalább két alkalommal írásban figyelmeztette az igazolatlan mulasztás következményeire.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2576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1214" y="357632"/>
            <a:ext cx="687705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A tanulmányi kötelezettségek</a:t>
            </a:r>
            <a:r>
              <a:rPr sz="3200" spc="-300" dirty="0"/>
              <a:t> </a:t>
            </a:r>
            <a:r>
              <a:rPr sz="3200" spc="-5" dirty="0"/>
              <a:t>teljesítése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Erzsébet Királyné </a:t>
            </a:r>
            <a:r>
              <a:rPr lang="hu-HU" sz="1600" b="1" spc="-15" dirty="0">
                <a:solidFill>
                  <a:srgbClr val="1E1C11"/>
                </a:solidFill>
                <a:cs typeface="Calibri"/>
              </a:rPr>
              <a:t>Szépészeti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Technikum </a:t>
            </a:r>
            <a:r>
              <a:rPr lang="hu-HU" sz="1600" b="1" spc="-35" dirty="0">
                <a:solidFill>
                  <a:srgbClr val="1E1C11"/>
                </a:solidFill>
                <a:cs typeface="Calibri"/>
              </a:rPr>
              <a:t>Tel.: </a:t>
            </a:r>
            <a:r>
              <a:rPr lang="hu-HU" sz="1600" b="1" spc="-5" dirty="0">
                <a:solidFill>
                  <a:srgbClr val="1E1C11"/>
                </a:solidFill>
                <a:cs typeface="Calibri"/>
              </a:rPr>
              <a:t>283-0203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Fax:283-0203/117</a:t>
            </a:r>
            <a:r>
              <a:rPr lang="hu-HU" sz="1600" b="1" spc="300" dirty="0">
                <a:solidFill>
                  <a:srgbClr val="1E1C11"/>
                </a:solidFill>
                <a:cs typeface="Calibri"/>
              </a:rPr>
              <a:t> </a:t>
            </a:r>
            <a:r>
              <a:rPr lang="hu-HU" sz="1600" b="1" spc="-25" dirty="0" err="1">
                <a:solidFill>
                  <a:srgbClr val="1E1C11"/>
                </a:solidFill>
                <a:cs typeface="Calibri"/>
                <a:hlinkClick r:id="rId2"/>
              </a:rPr>
              <a:t>www.sisy.hu</a:t>
            </a:r>
            <a:endParaRPr lang="hu-HU" sz="1600" dirty="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215390"/>
            <a:ext cx="8010525" cy="1779333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29845" indent="-342900" algn="just">
              <a:lnSpc>
                <a:spcPts val="2400"/>
              </a:lnSpc>
              <a:spcBef>
                <a:spcPts val="600"/>
              </a:spcBef>
              <a:buFont typeface="Arial"/>
              <a:buChar char="•"/>
              <a:tabLst>
                <a:tab pos="435609" algn="l"/>
              </a:tabLst>
            </a:pPr>
            <a:r>
              <a:rPr dirty="0"/>
              <a:t>	</a:t>
            </a:r>
            <a:r>
              <a:rPr sz="2500" b="1" spc="-5" dirty="0">
                <a:latin typeface="Times New Roman"/>
                <a:cs typeface="Times New Roman"/>
              </a:rPr>
              <a:t>Javítóvizsgát tehet </a:t>
            </a:r>
            <a:r>
              <a:rPr sz="2500" spc="-5" dirty="0">
                <a:latin typeface="Times New Roman"/>
                <a:cs typeface="Times New Roman"/>
              </a:rPr>
              <a:t>a tanuló, ha a tanév végén – </a:t>
            </a:r>
            <a:r>
              <a:rPr sz="2500" b="1" spc="-5" dirty="0">
                <a:latin typeface="Times New Roman"/>
                <a:cs typeface="Times New Roman"/>
              </a:rPr>
              <a:t>legfeljebb  </a:t>
            </a:r>
            <a:r>
              <a:rPr sz="2500" b="1" spc="-15" dirty="0">
                <a:latin typeface="Times New Roman"/>
                <a:cs typeface="Times New Roman"/>
              </a:rPr>
              <a:t>három </a:t>
            </a:r>
            <a:r>
              <a:rPr sz="2500" b="1" spc="-5" dirty="0">
                <a:latin typeface="Times New Roman"/>
                <a:cs typeface="Times New Roman"/>
              </a:rPr>
              <a:t>tantárgyból – elégtelen osztályzatot</a:t>
            </a:r>
            <a:r>
              <a:rPr sz="2500" b="1" spc="170" dirty="0">
                <a:latin typeface="Times New Roman"/>
                <a:cs typeface="Times New Roman"/>
              </a:rPr>
              <a:t> </a:t>
            </a:r>
            <a:r>
              <a:rPr sz="2500" b="1" spc="-5" dirty="0" err="1">
                <a:latin typeface="Times New Roman"/>
                <a:cs typeface="Times New Roman"/>
              </a:rPr>
              <a:t>kapott</a:t>
            </a:r>
            <a:r>
              <a:rPr sz="2500" b="1" spc="-5" dirty="0" smtClean="0">
                <a:latin typeface="Times New Roman"/>
                <a:cs typeface="Times New Roman"/>
              </a:rPr>
              <a:t>.</a:t>
            </a:r>
            <a:endParaRPr lang="hu-HU" sz="2500" b="1" spc="-5" dirty="0" smtClean="0">
              <a:latin typeface="Times New Roman"/>
              <a:cs typeface="Times New Roman"/>
            </a:endParaRPr>
          </a:p>
          <a:p>
            <a:pPr marL="355600" marR="29845" indent="-342900" algn="just">
              <a:lnSpc>
                <a:spcPts val="2400"/>
              </a:lnSpc>
              <a:spcBef>
                <a:spcPts val="600"/>
              </a:spcBef>
              <a:buFont typeface="Arial"/>
              <a:buChar char="•"/>
              <a:tabLst>
                <a:tab pos="435609" algn="l"/>
              </a:tabLst>
            </a:pPr>
            <a:endParaRPr sz="2500" dirty="0">
              <a:latin typeface="Times New Roman"/>
              <a:cs typeface="Times New Roman"/>
            </a:endParaRPr>
          </a:p>
          <a:p>
            <a:pPr marL="355600" indent="-342900" algn="just">
              <a:lnSpc>
                <a:spcPts val="2700"/>
              </a:lnSpc>
              <a:spcBef>
                <a:spcPts val="20"/>
              </a:spcBef>
              <a:buFont typeface="Arial"/>
              <a:buChar char="•"/>
              <a:tabLst>
                <a:tab pos="355600" algn="l"/>
              </a:tabLst>
            </a:pPr>
            <a:r>
              <a:rPr sz="2500" b="1" spc="-10" dirty="0">
                <a:latin typeface="Times New Roman"/>
                <a:cs typeface="Times New Roman"/>
              </a:rPr>
              <a:t>Háromnál </a:t>
            </a:r>
            <a:r>
              <a:rPr sz="2500" b="1" spc="-5" dirty="0">
                <a:latin typeface="Times New Roman"/>
                <a:cs typeface="Times New Roman"/>
              </a:rPr>
              <a:t>több tárgyból bukó </a:t>
            </a:r>
            <a:r>
              <a:rPr sz="2500" spc="-5" dirty="0">
                <a:latin typeface="Times New Roman"/>
                <a:cs typeface="Times New Roman"/>
              </a:rPr>
              <a:t>tanulónak az</a:t>
            </a:r>
            <a:r>
              <a:rPr sz="2500" spc="114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évfolyamot</a:t>
            </a:r>
            <a:endParaRPr sz="2500" dirty="0">
              <a:latin typeface="Times New Roman"/>
              <a:cs typeface="Times New Roman"/>
            </a:endParaRPr>
          </a:p>
          <a:p>
            <a:pPr marL="355600" algn="just">
              <a:lnSpc>
                <a:spcPts val="2700"/>
              </a:lnSpc>
            </a:pPr>
            <a:r>
              <a:rPr sz="2500" b="1" spc="-5" dirty="0">
                <a:latin typeface="Times New Roman"/>
                <a:cs typeface="Times New Roman"/>
              </a:rPr>
              <a:t>meg </a:t>
            </a:r>
            <a:r>
              <a:rPr sz="2500" b="1" spc="-10" dirty="0">
                <a:latin typeface="Times New Roman"/>
                <a:cs typeface="Times New Roman"/>
              </a:rPr>
              <a:t>kell</a:t>
            </a:r>
            <a:r>
              <a:rPr sz="2500" b="1" spc="20" dirty="0">
                <a:latin typeface="Times New Roman"/>
                <a:cs typeface="Times New Roman"/>
              </a:rPr>
              <a:t> </a:t>
            </a:r>
            <a:r>
              <a:rPr sz="2500" b="1" spc="-5" dirty="0">
                <a:latin typeface="Times New Roman"/>
                <a:cs typeface="Times New Roman"/>
              </a:rPr>
              <a:t>ismételnie.</a:t>
            </a:r>
            <a:endParaRPr sz="25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0130" y="812749"/>
            <a:ext cx="7461884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59914" marR="5080" indent="-184785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Sajátos nevelési igényű tanulók nevelése oktatása  </a:t>
            </a:r>
            <a:r>
              <a:rPr sz="2800" spc="-30" dirty="0"/>
              <a:t>(2011. </a:t>
            </a:r>
            <a:r>
              <a:rPr sz="2800" spc="-5" dirty="0"/>
              <a:t>évi </a:t>
            </a:r>
            <a:r>
              <a:rPr sz="2800" spc="-10" dirty="0"/>
              <a:t>CXC.</a:t>
            </a:r>
            <a:r>
              <a:rPr sz="2800" spc="30" dirty="0"/>
              <a:t> </a:t>
            </a:r>
            <a:r>
              <a:rPr sz="2800" spc="-5" dirty="0"/>
              <a:t>törvény)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Erzsébet Királyné </a:t>
            </a:r>
            <a:r>
              <a:rPr lang="hu-HU" sz="1600" b="1" spc="-15" dirty="0">
                <a:solidFill>
                  <a:srgbClr val="1E1C11"/>
                </a:solidFill>
                <a:cs typeface="Calibri"/>
              </a:rPr>
              <a:t>Szépészeti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Technikum </a:t>
            </a:r>
            <a:r>
              <a:rPr lang="hu-HU" sz="1600" b="1" spc="-35" dirty="0">
                <a:solidFill>
                  <a:srgbClr val="1E1C11"/>
                </a:solidFill>
                <a:cs typeface="Calibri"/>
              </a:rPr>
              <a:t>Tel.: </a:t>
            </a:r>
            <a:r>
              <a:rPr lang="hu-HU" sz="1600" b="1" spc="-5" dirty="0">
                <a:solidFill>
                  <a:srgbClr val="1E1C11"/>
                </a:solidFill>
                <a:cs typeface="Calibri"/>
              </a:rPr>
              <a:t>283-0203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Fax:283-0203/117</a:t>
            </a:r>
            <a:r>
              <a:rPr lang="hu-HU" sz="1600" b="1" spc="300" dirty="0">
                <a:solidFill>
                  <a:srgbClr val="1E1C11"/>
                </a:solidFill>
                <a:cs typeface="Calibri"/>
              </a:rPr>
              <a:t> </a:t>
            </a:r>
            <a:r>
              <a:rPr lang="hu-HU" sz="1600" b="1" spc="-25" dirty="0" err="1">
                <a:solidFill>
                  <a:srgbClr val="1E1C11"/>
                </a:solidFill>
                <a:cs typeface="Calibri"/>
                <a:hlinkClick r:id="rId2"/>
              </a:rPr>
              <a:t>www.sisy.hu</a:t>
            </a:r>
            <a:endParaRPr lang="hu-HU" sz="1600" dirty="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2226310"/>
            <a:ext cx="7684134" cy="22828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imes New Roman"/>
                <a:cs typeface="Times New Roman"/>
              </a:rPr>
              <a:t>Sajátos </a:t>
            </a:r>
            <a:r>
              <a:rPr sz="2800" b="1" spc="-10" dirty="0">
                <a:latin typeface="Times New Roman"/>
                <a:cs typeface="Times New Roman"/>
              </a:rPr>
              <a:t>nevelési </a:t>
            </a:r>
            <a:r>
              <a:rPr sz="2800" b="1" spc="-5" dirty="0">
                <a:latin typeface="Times New Roman"/>
                <a:cs typeface="Times New Roman"/>
              </a:rPr>
              <a:t>igényű tanuló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(SNI)</a:t>
            </a:r>
            <a:endParaRPr sz="2800">
              <a:latin typeface="Times New Roman"/>
              <a:cs typeface="Times New Roman"/>
            </a:endParaRPr>
          </a:p>
          <a:p>
            <a:pPr marL="553720" marR="5080" indent="-140335">
              <a:lnSpc>
                <a:spcPct val="100000"/>
              </a:lnSpc>
              <a:spcBef>
                <a:spcPts val="15"/>
              </a:spcBef>
            </a:pPr>
            <a:r>
              <a:rPr sz="2400" spc="-5" dirty="0">
                <a:latin typeface="Arial"/>
                <a:cs typeface="Arial"/>
              </a:rPr>
              <a:t>–</a:t>
            </a:r>
            <a:r>
              <a:rPr sz="2400" spc="-5" dirty="0">
                <a:latin typeface="Times New Roman"/>
                <a:cs typeface="Times New Roman"/>
              </a:rPr>
              <a:t>A </a:t>
            </a:r>
            <a:r>
              <a:rPr sz="2400" dirty="0">
                <a:latin typeface="Times New Roman"/>
                <a:cs typeface="Times New Roman"/>
              </a:rPr>
              <a:t>tanulót a </a:t>
            </a:r>
            <a:r>
              <a:rPr sz="2400" spc="-5" dirty="0">
                <a:latin typeface="Times New Roman"/>
                <a:cs typeface="Times New Roman"/>
              </a:rPr>
              <a:t>szakértői vélemény </a:t>
            </a:r>
            <a:r>
              <a:rPr sz="2400" dirty="0">
                <a:latin typeface="Times New Roman"/>
                <a:cs typeface="Times New Roman"/>
              </a:rPr>
              <a:t>alapján </a:t>
            </a:r>
            <a:r>
              <a:rPr sz="2400" b="1" dirty="0">
                <a:latin typeface="Times New Roman"/>
                <a:cs typeface="Times New Roman"/>
              </a:rPr>
              <a:t>egyes</a:t>
            </a:r>
            <a:r>
              <a:rPr sz="2400" b="1" spc="-2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tantárgyak,  vagy </a:t>
            </a:r>
            <a:r>
              <a:rPr sz="2400" b="1" spc="-5" dirty="0">
                <a:latin typeface="Times New Roman"/>
                <a:cs typeface="Times New Roman"/>
              </a:rPr>
              <a:t>tantárgyrészek </a:t>
            </a:r>
            <a:r>
              <a:rPr sz="2400" b="1" dirty="0">
                <a:latin typeface="Times New Roman"/>
                <a:cs typeface="Times New Roman"/>
              </a:rPr>
              <a:t>értékelés és minősítés alól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az</a:t>
            </a:r>
            <a:endParaRPr sz="2400">
              <a:latin typeface="Times New Roman"/>
              <a:cs typeface="Times New Roman"/>
            </a:endParaRPr>
          </a:p>
          <a:p>
            <a:pPr marL="553720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latin typeface="Times New Roman"/>
                <a:cs typeface="Times New Roman"/>
              </a:rPr>
              <a:t>igazgató felmenti, de </a:t>
            </a:r>
            <a:r>
              <a:rPr sz="2400" b="1" dirty="0">
                <a:latin typeface="Times New Roman"/>
                <a:cs typeface="Times New Roman"/>
              </a:rPr>
              <a:t>a tanórákon köteles </a:t>
            </a:r>
            <a:r>
              <a:rPr sz="2400" b="1" spc="-5" dirty="0">
                <a:latin typeface="Times New Roman"/>
                <a:cs typeface="Times New Roman"/>
              </a:rPr>
              <a:t>részt</a:t>
            </a:r>
            <a:r>
              <a:rPr sz="2400" b="1" spc="-5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venni.</a:t>
            </a:r>
            <a:endParaRPr sz="2400">
              <a:latin typeface="Times New Roman"/>
              <a:cs typeface="Times New Roman"/>
            </a:endParaRPr>
          </a:p>
          <a:p>
            <a:pPr marL="553720" marR="740410" indent="-140335">
              <a:lnSpc>
                <a:spcPct val="100000"/>
              </a:lnSpc>
            </a:pPr>
            <a:r>
              <a:rPr sz="2400" spc="-5" dirty="0">
                <a:latin typeface="Arial"/>
                <a:cs typeface="Arial"/>
              </a:rPr>
              <a:t>–</a:t>
            </a:r>
            <a:r>
              <a:rPr sz="2400" b="1" spc="-5" dirty="0">
                <a:latin typeface="Times New Roman"/>
                <a:cs typeface="Times New Roman"/>
              </a:rPr>
              <a:t>A </a:t>
            </a:r>
            <a:r>
              <a:rPr sz="2400" b="1" dirty="0">
                <a:latin typeface="Times New Roman"/>
                <a:cs typeface="Times New Roman"/>
              </a:rPr>
              <a:t>tanuló köteles az iskola által megjelölt</a:t>
            </a:r>
            <a:r>
              <a:rPr sz="2400" b="1" spc="-26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fejlesztő  foglalkozásokon részt </a:t>
            </a:r>
            <a:r>
              <a:rPr sz="2400" b="1" dirty="0">
                <a:latin typeface="Times New Roman"/>
                <a:cs typeface="Times New Roman"/>
              </a:rPr>
              <a:t>venni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4244" rIns="0" bIns="0" rtlCol="0">
            <a:spAutoFit/>
          </a:bodyPr>
          <a:lstStyle/>
          <a:p>
            <a:pPr marL="1528445" marR="5080" indent="-145415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Beilleszkedési tanulási </a:t>
            </a:r>
            <a:r>
              <a:rPr spc="-10" dirty="0"/>
              <a:t>zavarral küzdő </a:t>
            </a:r>
            <a:r>
              <a:rPr spc="-5" dirty="0"/>
              <a:t>tanulók </a:t>
            </a:r>
            <a:r>
              <a:rPr spc="-10" dirty="0"/>
              <a:t>nevelése  </a:t>
            </a:r>
            <a:r>
              <a:rPr spc="-5" dirty="0"/>
              <a:t>oktatása </a:t>
            </a:r>
            <a:r>
              <a:rPr spc="-25" dirty="0"/>
              <a:t>(2011. </a:t>
            </a:r>
            <a:r>
              <a:rPr spc="-5" dirty="0"/>
              <a:t>évi </a:t>
            </a:r>
            <a:r>
              <a:rPr spc="-10" dirty="0"/>
              <a:t>CXC.</a:t>
            </a:r>
            <a:r>
              <a:rPr spc="65" dirty="0"/>
              <a:t> </a:t>
            </a:r>
            <a:r>
              <a:rPr spc="-10" dirty="0"/>
              <a:t>törvény)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Erzsébet Királyné </a:t>
            </a:r>
            <a:r>
              <a:rPr lang="hu-HU" sz="1600" b="1" spc="-15" dirty="0">
                <a:solidFill>
                  <a:srgbClr val="1E1C11"/>
                </a:solidFill>
                <a:cs typeface="Calibri"/>
              </a:rPr>
              <a:t>Szépészeti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Technikum </a:t>
            </a:r>
            <a:r>
              <a:rPr lang="hu-HU" sz="1600" b="1" spc="-35" dirty="0">
                <a:solidFill>
                  <a:srgbClr val="1E1C11"/>
                </a:solidFill>
                <a:cs typeface="Calibri"/>
              </a:rPr>
              <a:t>Tel.: </a:t>
            </a:r>
            <a:r>
              <a:rPr lang="hu-HU" sz="1600" b="1" spc="-5" dirty="0">
                <a:solidFill>
                  <a:srgbClr val="1E1C11"/>
                </a:solidFill>
                <a:cs typeface="Calibri"/>
              </a:rPr>
              <a:t>283-0203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Fax:283-0203/117</a:t>
            </a:r>
            <a:r>
              <a:rPr lang="hu-HU" sz="1600" b="1" spc="300" dirty="0">
                <a:solidFill>
                  <a:srgbClr val="1E1C11"/>
                </a:solidFill>
                <a:cs typeface="Calibri"/>
              </a:rPr>
              <a:t> </a:t>
            </a:r>
            <a:r>
              <a:rPr lang="hu-HU" sz="1600" b="1" spc="-25" dirty="0" err="1">
                <a:solidFill>
                  <a:srgbClr val="1E1C11"/>
                </a:solidFill>
                <a:cs typeface="Calibri"/>
                <a:hlinkClick r:id="rId2"/>
              </a:rPr>
              <a:t>www.sisy.hu</a:t>
            </a:r>
            <a:endParaRPr lang="hu-HU" sz="1600" dirty="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200" y="1624406"/>
            <a:ext cx="8484870" cy="39293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latin typeface="Times New Roman"/>
                <a:cs typeface="Times New Roman"/>
              </a:rPr>
              <a:t>Beilleszkedési, tanulási, </a:t>
            </a:r>
            <a:r>
              <a:rPr sz="2000" b="1" dirty="0">
                <a:latin typeface="Times New Roman"/>
                <a:cs typeface="Times New Roman"/>
              </a:rPr>
              <a:t>magatartási zavarral </a:t>
            </a:r>
            <a:r>
              <a:rPr sz="2000" b="1" spc="-5" dirty="0">
                <a:latin typeface="Times New Roman"/>
                <a:cs typeface="Times New Roman"/>
              </a:rPr>
              <a:t>küzdő </a:t>
            </a:r>
            <a:r>
              <a:rPr sz="2000" b="1" dirty="0">
                <a:latin typeface="Times New Roman"/>
                <a:cs typeface="Times New Roman"/>
              </a:rPr>
              <a:t>gyermek, tanuló</a:t>
            </a:r>
            <a:r>
              <a:rPr sz="2000" b="1" spc="-18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(BTM)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Times New Roman"/>
              <a:cs typeface="Times New Roman"/>
            </a:endParaRPr>
          </a:p>
          <a:p>
            <a:pPr marL="553720" marR="5080" indent="-200025" algn="just">
              <a:lnSpc>
                <a:spcPct val="100000"/>
              </a:lnSpc>
              <a:buFont typeface="Arial"/>
              <a:buChar char="•"/>
              <a:tabLst>
                <a:tab pos="554355" algn="l"/>
              </a:tabLst>
            </a:pPr>
            <a:r>
              <a:rPr sz="1800" spc="-5" dirty="0">
                <a:latin typeface="Times New Roman"/>
                <a:cs typeface="Times New Roman"/>
              </a:rPr>
              <a:t>Az </a:t>
            </a:r>
            <a:r>
              <a:rPr sz="1800" dirty="0">
                <a:latin typeface="Times New Roman"/>
                <a:cs typeface="Times New Roman"/>
              </a:rPr>
              <a:t>a </a:t>
            </a:r>
            <a:r>
              <a:rPr sz="1800" spc="-5" dirty="0">
                <a:latin typeface="Times New Roman"/>
                <a:cs typeface="Times New Roman"/>
              </a:rPr>
              <a:t>különleges bánásmódot </a:t>
            </a:r>
            <a:r>
              <a:rPr sz="1800" dirty="0">
                <a:latin typeface="Times New Roman"/>
                <a:cs typeface="Times New Roman"/>
              </a:rPr>
              <a:t>igénylő </a:t>
            </a:r>
            <a:r>
              <a:rPr sz="1800" spc="-5" dirty="0">
                <a:latin typeface="Times New Roman"/>
                <a:cs typeface="Times New Roman"/>
              </a:rPr>
              <a:t>gyermek, tanuló, </a:t>
            </a:r>
            <a:r>
              <a:rPr sz="1800" dirty="0">
                <a:latin typeface="Times New Roman"/>
                <a:cs typeface="Times New Roman"/>
              </a:rPr>
              <a:t>aki a </a:t>
            </a:r>
            <a:r>
              <a:rPr sz="1800" spc="-5" dirty="0">
                <a:latin typeface="Times New Roman"/>
                <a:cs typeface="Times New Roman"/>
              </a:rPr>
              <a:t>szakértői bizottság  szakértői véleménye alapján az életkorához viszonyítottan </a:t>
            </a:r>
            <a:r>
              <a:rPr sz="1800" dirty="0">
                <a:latin typeface="Times New Roman"/>
                <a:cs typeface="Times New Roman"/>
              </a:rPr>
              <a:t>jelentősen </a:t>
            </a:r>
            <a:r>
              <a:rPr sz="1800" spc="-5" dirty="0">
                <a:latin typeface="Times New Roman"/>
                <a:cs typeface="Times New Roman"/>
              </a:rPr>
              <a:t>alulteljesít,  </a:t>
            </a:r>
            <a:r>
              <a:rPr sz="1800" dirty="0">
                <a:latin typeface="Times New Roman"/>
                <a:cs typeface="Times New Roman"/>
              </a:rPr>
              <a:t>társas </a:t>
            </a:r>
            <a:r>
              <a:rPr sz="1800" spc="-5" dirty="0">
                <a:latin typeface="Times New Roman"/>
                <a:cs typeface="Times New Roman"/>
              </a:rPr>
              <a:t>kapcsolati problémákkal, tanulási, magatartásszabályozási hiányosságokkal  </a:t>
            </a:r>
            <a:r>
              <a:rPr sz="1800" dirty="0">
                <a:latin typeface="Times New Roman"/>
                <a:cs typeface="Times New Roman"/>
              </a:rPr>
              <a:t>küzd, </a:t>
            </a:r>
            <a:r>
              <a:rPr sz="1800" spc="-5" dirty="0">
                <a:latin typeface="Times New Roman"/>
                <a:cs typeface="Times New Roman"/>
              </a:rPr>
              <a:t>közösségbe </a:t>
            </a:r>
            <a:r>
              <a:rPr sz="1800" dirty="0">
                <a:latin typeface="Times New Roman"/>
                <a:cs typeface="Times New Roman"/>
              </a:rPr>
              <a:t>való </a:t>
            </a:r>
            <a:r>
              <a:rPr sz="1800" spc="-5" dirty="0">
                <a:latin typeface="Times New Roman"/>
                <a:cs typeface="Times New Roman"/>
              </a:rPr>
              <a:t>beilleszkedése, </a:t>
            </a:r>
            <a:r>
              <a:rPr sz="1800" dirty="0">
                <a:latin typeface="Times New Roman"/>
                <a:cs typeface="Times New Roman"/>
              </a:rPr>
              <a:t>továbbá </a:t>
            </a:r>
            <a:r>
              <a:rPr sz="1800" spc="-5" dirty="0">
                <a:latin typeface="Times New Roman"/>
                <a:cs typeface="Times New Roman"/>
              </a:rPr>
              <a:t>személyiségfejlődése nehezített, </a:t>
            </a:r>
            <a:r>
              <a:rPr sz="1800" spc="-10" dirty="0">
                <a:latin typeface="Times New Roman"/>
                <a:cs typeface="Times New Roman"/>
              </a:rPr>
              <a:t>vagy  </a:t>
            </a:r>
            <a:r>
              <a:rPr sz="1800" spc="-5" dirty="0">
                <a:latin typeface="Times New Roman"/>
                <a:cs typeface="Times New Roman"/>
              </a:rPr>
              <a:t>sajátos tendenciát mutat, </a:t>
            </a:r>
            <a:r>
              <a:rPr sz="1800" dirty="0">
                <a:latin typeface="Times New Roman"/>
                <a:cs typeface="Times New Roman"/>
              </a:rPr>
              <a:t>de </a:t>
            </a:r>
            <a:r>
              <a:rPr sz="1800" spc="-5" dirty="0">
                <a:latin typeface="Times New Roman"/>
                <a:cs typeface="Times New Roman"/>
              </a:rPr>
              <a:t>nem minősül sajátos nevelési igényűnek (dislexia,  </a:t>
            </a:r>
            <a:r>
              <a:rPr sz="1800" dirty="0">
                <a:latin typeface="Times New Roman"/>
                <a:cs typeface="Times New Roman"/>
              </a:rPr>
              <a:t>disgrafia,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discalkulia)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553720" indent="-20002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554355" algn="l"/>
                <a:tab pos="855344" algn="l"/>
                <a:tab pos="1640205" algn="l"/>
                <a:tab pos="1890395" algn="l"/>
                <a:tab pos="2864485" algn="l"/>
                <a:tab pos="3902075" algn="l"/>
                <a:tab pos="4711700" algn="l"/>
                <a:tab pos="5380990" algn="l"/>
                <a:tab pos="6550025" algn="l"/>
                <a:tab pos="7143115" algn="l"/>
              </a:tabLst>
            </a:pPr>
            <a:r>
              <a:rPr sz="1800" dirty="0">
                <a:latin typeface="Times New Roman"/>
                <a:cs typeface="Times New Roman"/>
              </a:rPr>
              <a:t>A	</a:t>
            </a:r>
            <a:r>
              <a:rPr sz="1800" spc="-5" dirty="0">
                <a:latin typeface="Times New Roman"/>
                <a:cs typeface="Times New Roman"/>
              </a:rPr>
              <a:t>tanulót	</a:t>
            </a:r>
            <a:r>
              <a:rPr sz="1800" dirty="0">
                <a:latin typeface="Times New Roman"/>
                <a:cs typeface="Times New Roman"/>
              </a:rPr>
              <a:t>a	</a:t>
            </a:r>
            <a:r>
              <a:rPr sz="1800" spc="-5" dirty="0">
                <a:latin typeface="Times New Roman"/>
                <a:cs typeface="Times New Roman"/>
              </a:rPr>
              <a:t>szakértői	vélemény	</a:t>
            </a:r>
            <a:r>
              <a:rPr sz="1800" dirty="0">
                <a:latin typeface="Times New Roman"/>
                <a:cs typeface="Times New Roman"/>
              </a:rPr>
              <a:t>alapján	</a:t>
            </a:r>
            <a:r>
              <a:rPr sz="1800" spc="-5" dirty="0">
                <a:latin typeface="Times New Roman"/>
                <a:cs typeface="Times New Roman"/>
              </a:rPr>
              <a:t>egyes	tantárgyak,	</a:t>
            </a:r>
            <a:r>
              <a:rPr sz="1800" spc="-10" dirty="0">
                <a:latin typeface="Times New Roman"/>
                <a:cs typeface="Times New Roman"/>
              </a:rPr>
              <a:t>vagy	</a:t>
            </a:r>
            <a:r>
              <a:rPr sz="1800" spc="-5" dirty="0">
                <a:latin typeface="Times New Roman"/>
                <a:cs typeface="Times New Roman"/>
              </a:rPr>
              <a:t>tantárgyrészek</a:t>
            </a:r>
            <a:endParaRPr sz="1800">
              <a:latin typeface="Times New Roman"/>
              <a:cs typeface="Times New Roman"/>
            </a:endParaRPr>
          </a:p>
          <a:p>
            <a:pPr marL="55372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értékelés és </a:t>
            </a:r>
            <a:r>
              <a:rPr sz="1800" spc="-5" dirty="0">
                <a:latin typeface="Times New Roman"/>
                <a:cs typeface="Times New Roman"/>
              </a:rPr>
              <a:t>minősítés </a:t>
            </a:r>
            <a:r>
              <a:rPr sz="1800" dirty="0">
                <a:latin typeface="Times New Roman"/>
                <a:cs typeface="Times New Roman"/>
              </a:rPr>
              <a:t>alól felmenti az igazgató, de a tanórákon köteles </a:t>
            </a:r>
            <a:r>
              <a:rPr sz="1800" spc="-5" dirty="0">
                <a:latin typeface="Times New Roman"/>
                <a:cs typeface="Times New Roman"/>
              </a:rPr>
              <a:t>részt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venni.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553720" indent="-200025">
              <a:lnSpc>
                <a:spcPct val="100000"/>
              </a:lnSpc>
              <a:buFont typeface="Arial"/>
              <a:buChar char="•"/>
              <a:tabLst>
                <a:tab pos="554355" algn="l"/>
                <a:tab pos="953135" algn="l"/>
                <a:tab pos="1821814" algn="l"/>
                <a:tab pos="2742565" algn="l"/>
                <a:tab pos="3202940" algn="l"/>
                <a:tab pos="4022725" algn="l"/>
                <a:tab pos="4700905" algn="l"/>
                <a:tab pos="5850255" algn="l"/>
                <a:tab pos="6896100" algn="l"/>
              </a:tabLst>
            </a:pPr>
            <a:r>
              <a:rPr sz="1800" b="1" spc="-5" dirty="0">
                <a:latin typeface="Times New Roman"/>
                <a:cs typeface="Times New Roman"/>
              </a:rPr>
              <a:t>A	tanuló	köteles	</a:t>
            </a:r>
            <a:r>
              <a:rPr sz="1800" b="1" dirty="0">
                <a:latin typeface="Times New Roman"/>
                <a:cs typeface="Times New Roman"/>
              </a:rPr>
              <a:t>az	</a:t>
            </a:r>
            <a:r>
              <a:rPr sz="1800" b="1" spc="-5" dirty="0">
                <a:latin typeface="Times New Roman"/>
                <a:cs typeface="Times New Roman"/>
              </a:rPr>
              <a:t>iskola	</a:t>
            </a:r>
            <a:r>
              <a:rPr sz="1800" b="1" dirty="0">
                <a:latin typeface="Times New Roman"/>
                <a:cs typeface="Times New Roman"/>
              </a:rPr>
              <a:t>által	</a:t>
            </a:r>
            <a:r>
              <a:rPr sz="1800" b="1" spc="-5" dirty="0">
                <a:latin typeface="Times New Roman"/>
                <a:cs typeface="Times New Roman"/>
              </a:rPr>
              <a:t>megjelölt	fejlesztő	foglalkozásokon</a:t>
            </a:r>
            <a:endParaRPr sz="1800">
              <a:latin typeface="Times New Roman"/>
              <a:cs typeface="Times New Roman"/>
            </a:endParaRPr>
          </a:p>
          <a:p>
            <a:pPr marL="55372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(gyógypedagógus) </a:t>
            </a:r>
            <a:r>
              <a:rPr sz="1800" spc="-5" dirty="0">
                <a:latin typeface="Times New Roman"/>
                <a:cs typeface="Times New Roman"/>
              </a:rPr>
              <a:t>részt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venni.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9358" y="279603"/>
            <a:ext cx="7625283" cy="492443"/>
          </a:xfrm>
        </p:spPr>
        <p:txBody>
          <a:bodyPr/>
          <a:lstStyle/>
          <a:p>
            <a:r>
              <a:rPr lang="hu-HU" sz="3200" dirty="0" smtClean="0"/>
              <a:t>KIP - </a:t>
            </a:r>
            <a:r>
              <a:rPr lang="hu-HU" dirty="0" smtClean="0"/>
              <a:t>módszer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912115" y="1487804"/>
            <a:ext cx="2669285" cy="1477328"/>
          </a:xfrm>
        </p:spPr>
        <p:txBody>
          <a:bodyPr/>
          <a:lstStyle/>
          <a:p>
            <a:r>
              <a:rPr lang="hu-HU" dirty="0" smtClean="0"/>
              <a:t>Bevezetés</a:t>
            </a:r>
          </a:p>
          <a:p>
            <a:r>
              <a:rPr lang="hu-HU" dirty="0" smtClean="0"/>
              <a:t>2016/2017. tanévtől</a:t>
            </a:r>
            <a:endParaRPr lang="hu-HU" dirty="0"/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914400"/>
            <a:ext cx="3727519" cy="1906959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990600" y="2971800"/>
            <a:ext cx="6629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/>
              <a:t>Hierarchia, státusz, </a:t>
            </a:r>
            <a:r>
              <a:rPr lang="hu-HU" sz="3600" dirty="0" smtClean="0"/>
              <a:t>státuszhelyzet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hu-HU" b="1" dirty="0"/>
              <a:t>Hierarchia</a:t>
            </a:r>
            <a:r>
              <a:rPr lang="hu-HU" dirty="0"/>
              <a:t>: Szociális pozíció, rangsor (ebben gondolkodunk?)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hu-HU" b="1" dirty="0"/>
              <a:t>Státusz</a:t>
            </a:r>
            <a:r>
              <a:rPr lang="hu-HU" dirty="0"/>
              <a:t>: a pozíció értéke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hu-HU" b="1" dirty="0"/>
              <a:t>Státuszprobléma</a:t>
            </a:r>
            <a:r>
              <a:rPr lang="hu-HU" dirty="0"/>
              <a:t>: az „értékes” pozícióban lévő tanulók, és az azon kívül esők konfliktusa. A mi konfliktusunk. Keressük meg az óránkon az erre irányuló időt! </a:t>
            </a:r>
            <a:r>
              <a:rPr lang="hu-HU" dirty="0">
                <a:sym typeface="Wingdings" panose="05000000000000000000" pitchFamily="2" charset="2"/>
              </a:rPr>
              <a:t></a:t>
            </a:r>
            <a:endParaRPr lang="hu-HU" dirty="0"/>
          </a:p>
          <a:p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990600" y="51816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/>
              <a:t>Ismeretszerzés, </a:t>
            </a:r>
            <a:r>
              <a:rPr lang="hu-HU" sz="3600" dirty="0" smtClean="0"/>
              <a:t>szocializáció:</a:t>
            </a:r>
          </a:p>
          <a:p>
            <a:r>
              <a:rPr lang="hu-HU" dirty="0" smtClean="0"/>
              <a:t> </a:t>
            </a:r>
            <a:r>
              <a:rPr lang="hu-HU" dirty="0"/>
              <a:t>„ Nem szavakkal hanem </a:t>
            </a:r>
            <a:r>
              <a:rPr lang="hu-HU" dirty="0" smtClean="0"/>
              <a:t>példákkal tanítunk</a:t>
            </a:r>
            <a:r>
              <a:rPr lang="hu-HU" dirty="0"/>
              <a:t>…”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0677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9358" y="279603"/>
            <a:ext cx="7625283" cy="384721"/>
          </a:xfrm>
        </p:spPr>
        <p:txBody>
          <a:bodyPr/>
          <a:lstStyle/>
          <a:p>
            <a:r>
              <a:rPr lang="hu-HU" dirty="0"/>
              <a:t>KIP </a:t>
            </a:r>
            <a:r>
              <a:rPr lang="hu-HU" dirty="0" smtClean="0"/>
              <a:t>alapelvek:</a:t>
            </a:r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685800" y="2057400"/>
            <a:ext cx="75438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Differenciált, nem rutinszerű </a:t>
            </a:r>
            <a:r>
              <a:rPr lang="hu-HU" sz="3200" dirty="0" smtClean="0"/>
              <a:t>feladatok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hu-HU" dirty="0"/>
              <a:t>Nyitott végű, felfedezésre, vitakészség fejlesztésére irányuló feladatok.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hu-HU" dirty="0"/>
              <a:t>A tanulási és szociális kompetenciák fejlesztésére irányuló feladatok.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hu-HU" dirty="0"/>
              <a:t>Fantázia, kreativitás, lehetőség, hogy bemutassátok a saját tárgyatok, mint izgalmas, élvezhető, és hasznosítható tudást. </a:t>
            </a:r>
            <a:r>
              <a:rPr lang="hu-HU" dirty="0">
                <a:sym typeface="Wingdings" panose="05000000000000000000" pitchFamily="2" charset="2"/>
              </a:rPr>
              <a:t></a:t>
            </a:r>
            <a:endParaRPr lang="hu-HU" dirty="0"/>
          </a:p>
          <a:p>
            <a:endParaRPr lang="hu-HU" dirty="0"/>
          </a:p>
        </p:txBody>
      </p:sp>
      <p:sp>
        <p:nvSpPr>
          <p:cNvPr id="6" name="Szövegdoboz 5"/>
          <p:cNvSpPr txBox="1"/>
          <p:nvPr/>
        </p:nvSpPr>
        <p:spPr>
          <a:xfrm>
            <a:off x="685800" y="3894674"/>
            <a:ext cx="7391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Felelősség, és hatalom </a:t>
            </a:r>
            <a:r>
              <a:rPr lang="hu-HU" sz="3200" dirty="0" smtClean="0"/>
              <a:t>megosztása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hu-HU" dirty="0"/>
              <a:t>A tanulók felelősek saját egyéni teljesítményükért.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hu-HU" dirty="0"/>
              <a:t>A csoport felelős az egyénnek nyújtott segítségért.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hu-HU" dirty="0"/>
              <a:t>A tanár segíti a csoporton belüli interakciót.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hu-HU" dirty="0"/>
              <a:t>A tanár feladata a tanulók érdeklődésének felkeltése az összeállított feladatokon keresztül. </a:t>
            </a:r>
          </a:p>
          <a:p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62000" y="990600"/>
            <a:ext cx="7469885" cy="1066800"/>
          </a:xfrm>
        </p:spPr>
        <p:txBody>
          <a:bodyPr/>
          <a:lstStyle/>
          <a:p>
            <a:r>
              <a:rPr lang="hu-HU" dirty="0"/>
              <a:t>Ha valaki nem tartja be, mindenki munkája károsul…segítsük egymást, ez lenne a példa amit </a:t>
            </a:r>
            <a:r>
              <a:rPr lang="hu-HU" dirty="0" smtClean="0"/>
              <a:t>mutatunk.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0477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62000" y="609600"/>
            <a:ext cx="7625283" cy="384721"/>
          </a:xfrm>
        </p:spPr>
        <p:txBody>
          <a:bodyPr/>
          <a:lstStyle/>
          <a:p>
            <a:r>
              <a:rPr lang="hu-HU" dirty="0"/>
              <a:t>Elvárt </a:t>
            </a:r>
            <a:r>
              <a:rPr lang="hu-HU" dirty="0" smtClean="0"/>
              <a:t>eredmények: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912114" y="1219201"/>
            <a:ext cx="7319771" cy="28956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dirty="0"/>
              <a:t>Hátrányos helyzetű tanulók státuszának javulása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dirty="0"/>
              <a:t>A tanári irányítás háttérbe szorulásával a tanulói interaktivitás megnövekedése, azaz némi önálló tanulás elsajátítása. Csoportban. Szerepekkel.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dirty="0"/>
              <a:t>Státuszproblémák kezelése. Javulás.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dirty="0"/>
              <a:t>Tanulmányi eredmények javulása.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dirty="0"/>
              <a:t>Tanári szemléletváltás </a:t>
            </a:r>
            <a:r>
              <a:rPr lang="hu-HU" dirty="0">
                <a:sym typeface="Wingdings" panose="05000000000000000000" pitchFamily="2" charset="2"/>
              </a:rPr>
              <a:t> 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962400"/>
            <a:ext cx="4346008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95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90600" y="533400"/>
            <a:ext cx="7320483" cy="1107996"/>
          </a:xfrm>
        </p:spPr>
        <p:txBody>
          <a:bodyPr/>
          <a:lstStyle/>
          <a:p>
            <a:r>
              <a:rPr lang="hu-HU" sz="2400" dirty="0"/>
              <a:t>VEKOP-8.6.3-16-2017-00006</a:t>
            </a:r>
            <a:br>
              <a:rPr lang="hu-HU" sz="2400" dirty="0"/>
            </a:br>
            <a:r>
              <a:rPr lang="hu-HU" sz="2400" dirty="0"/>
              <a:t>BKSZC Bátorság, Komplexitás, Szinergia és Célszerűség a Szakképzésért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674" y="1896296"/>
            <a:ext cx="7698486" cy="3231654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dirty="0"/>
              <a:t>2019 </a:t>
            </a:r>
            <a:r>
              <a:rPr lang="hu-HU" dirty="0" smtClean="0"/>
              <a:t>szeptember óta:</a:t>
            </a:r>
            <a:endParaRPr lang="hu-HU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/>
              <a:t>Kompetencia felmérés, folyamatos </a:t>
            </a:r>
            <a:r>
              <a:rPr lang="hu-HU" dirty="0" smtClean="0"/>
              <a:t>nyomon követése</a:t>
            </a:r>
            <a:endParaRPr lang="hu-HU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/>
              <a:t>Magyar- és matematika kompetencia fejlesztő órák heti 1 alkalommal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 smtClean="0"/>
              <a:t>Pszichológiai </a:t>
            </a:r>
            <a:r>
              <a:rPr lang="hu-HU" dirty="0"/>
              <a:t>foglalkozások (</a:t>
            </a:r>
            <a:r>
              <a:rPr lang="hu-HU" dirty="0" smtClean="0"/>
              <a:t>drog prevenció</a:t>
            </a:r>
            <a:r>
              <a:rPr lang="hu-HU" dirty="0"/>
              <a:t>, bántalmazás)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/>
              <a:t>Lemorzsolódással veszélyeztetett tanulók követése – intervenció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/>
              <a:t>Vállalkozói kompetenciafejlesztés Digitális Közösségi Alkotóműhelyben (DKA)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/>
              <a:t>Szakmai műhelyfoglalkozások a </a:t>
            </a:r>
            <a:r>
              <a:rPr lang="hu-HU" dirty="0" err="1"/>
              <a:t>DKA-ban</a:t>
            </a:r>
            <a:endParaRPr lang="hu-HU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/>
              <a:t>Komplex Instrukciós Program (KIP) bemutatóórák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hu-HU" dirty="0"/>
              <a:t>Szakmai továbbképzések</a:t>
            </a:r>
          </a:p>
          <a:p>
            <a:endParaRPr lang="hu-HU" dirty="0"/>
          </a:p>
        </p:txBody>
      </p:sp>
      <p:pic>
        <p:nvPicPr>
          <p:cNvPr id="4" name="Kép 3" descr="BKSZC-LOGO-CAP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2" t="17281" r="62970" b="16911"/>
          <a:stretch>
            <a:fillRect/>
          </a:stretch>
        </p:blipFill>
        <p:spPr bwMode="auto">
          <a:xfrm>
            <a:off x="392217" y="673470"/>
            <a:ext cx="462915" cy="466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Kép 4" descr="C:\Users\User\AppData\Local\Microsoft\Windows\INetCache\Content.Word\infoblokk_kedv_final_felso_cmyk_ESZA.jpg"/>
          <p:cNvPicPr/>
          <p:nvPr/>
        </p:nvPicPr>
        <p:blipFill>
          <a:blip r:embed="rId3" cstate="print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4419"/>
            <a:ext cx="2971800" cy="173818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ím 1"/>
          <p:cNvSpPr txBox="1">
            <a:spLocks/>
          </p:cNvSpPr>
          <p:nvPr/>
        </p:nvSpPr>
        <p:spPr>
          <a:xfrm>
            <a:off x="623674" y="4963869"/>
            <a:ext cx="8144609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1" i="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r>
              <a:rPr lang="hu-HU" sz="2000" kern="0" dirty="0" smtClean="0"/>
              <a:t>      VEKOP-8.5.1-17-2017-00003</a:t>
            </a:r>
            <a:br>
              <a:rPr lang="hu-HU" sz="2000" kern="0" dirty="0" smtClean="0"/>
            </a:br>
            <a:r>
              <a:rPr lang="hu-HU" sz="2000" kern="0" dirty="0" smtClean="0"/>
              <a:t>      BKSZC Idegen nyelvi készségek fejlesztése</a:t>
            </a:r>
          </a:p>
          <a:p>
            <a:endParaRPr lang="hu-HU" sz="2000" kern="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sz="2000" kern="0" dirty="0" smtClean="0"/>
              <a:t>Kidolgozott digitális tananyagok használata</a:t>
            </a:r>
            <a:endParaRPr lang="hu-HU" sz="2000" kern="0" dirty="0"/>
          </a:p>
        </p:txBody>
      </p:sp>
      <p:pic>
        <p:nvPicPr>
          <p:cNvPr id="7" name="Kép 6" descr="BKSZC-LOGO-CAP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2" t="17281" r="62970" b="16911"/>
          <a:stretch>
            <a:fillRect/>
          </a:stretch>
        </p:blipFill>
        <p:spPr bwMode="auto">
          <a:xfrm>
            <a:off x="392217" y="5149805"/>
            <a:ext cx="462915" cy="466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387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5977" y="838200"/>
            <a:ext cx="7625283" cy="1154162"/>
          </a:xfrm>
        </p:spPr>
        <p:txBody>
          <a:bodyPr/>
          <a:lstStyle/>
          <a:p>
            <a:pPr algn="ctr"/>
            <a:r>
              <a:rPr lang="hu-HU" dirty="0"/>
              <a:t>„VET IS YOUR FUTURE”</a:t>
            </a:r>
            <a:br>
              <a:rPr lang="hu-HU" dirty="0"/>
            </a:br>
            <a:r>
              <a:rPr lang="hu-HU" dirty="0"/>
              <a:t>VELUX FOUNDATION PROJECT </a:t>
            </a:r>
            <a:r>
              <a:rPr lang="hu-HU" dirty="0" smtClean="0"/>
              <a:t>–</a:t>
            </a:r>
            <a:br>
              <a:rPr lang="hu-HU" dirty="0" smtClean="0"/>
            </a:br>
            <a:r>
              <a:rPr lang="hu-HU" dirty="0" smtClean="0"/>
              <a:t> </a:t>
            </a:r>
            <a:r>
              <a:rPr lang="hu-HU" i="1" dirty="0"/>
              <a:t>2023.03.01-2027.02.28.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09600" y="2590800"/>
            <a:ext cx="7924800" cy="332398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b="1" dirty="0"/>
              <a:t>Alapozó képzések (30 óra): Diák és munkatársi csoportok</a:t>
            </a:r>
            <a:endParaRPr lang="hu-HU" dirty="0"/>
          </a:p>
          <a:p>
            <a:pPr marL="342900" indent="-342900" fontAlgn="base">
              <a:buFont typeface="Wingdings" panose="05000000000000000000" pitchFamily="2" charset="2"/>
              <a:buChar char="v"/>
            </a:pPr>
            <a:r>
              <a:rPr lang="hu-HU" dirty="0" err="1"/>
              <a:t>kibervédelem</a:t>
            </a:r>
            <a:endParaRPr lang="hu-HU" dirty="0"/>
          </a:p>
          <a:p>
            <a:pPr marL="342900" indent="-342900" fontAlgn="base">
              <a:buFont typeface="Wingdings" panose="05000000000000000000" pitchFamily="2" charset="2"/>
              <a:buChar char="v"/>
            </a:pPr>
            <a:r>
              <a:rPr lang="hu-HU" dirty="0"/>
              <a:t>tudatos médiahasználat</a:t>
            </a:r>
          </a:p>
          <a:p>
            <a:pPr marL="342900" indent="-342900" fontAlgn="base">
              <a:buFont typeface="Wingdings" panose="05000000000000000000" pitchFamily="2" charset="2"/>
              <a:buChar char="v"/>
            </a:pPr>
            <a:r>
              <a:rPr lang="hu-HU" dirty="0"/>
              <a:t>IKT eszközök használata</a:t>
            </a:r>
          </a:p>
          <a:p>
            <a:pPr marL="342900" indent="-342900" fontAlgn="base">
              <a:buFont typeface="Wingdings" panose="05000000000000000000" pitchFamily="2" charset="2"/>
              <a:buChar char="v"/>
            </a:pPr>
            <a:r>
              <a:rPr lang="hu-HU" dirty="0"/>
              <a:t>közösségi média használat</a:t>
            </a:r>
          </a:p>
          <a:p>
            <a:pPr marL="342900" indent="-342900" fontAlgn="base">
              <a:buFont typeface="Wingdings" panose="05000000000000000000" pitchFamily="2" charset="2"/>
              <a:buChar char="v"/>
            </a:pPr>
            <a:r>
              <a:rPr lang="hu-HU" dirty="0"/>
              <a:t>Netikett</a:t>
            </a:r>
          </a:p>
          <a:p>
            <a:pPr marL="342900" indent="-342900" fontAlgn="base">
              <a:buFont typeface="Wingdings" panose="05000000000000000000" pitchFamily="2" charset="2"/>
              <a:buChar char="v"/>
            </a:pPr>
            <a:r>
              <a:rPr lang="hu-HU" b="1" dirty="0"/>
              <a:t>Énmárka építés</a:t>
            </a:r>
          </a:p>
          <a:p>
            <a:endParaRPr lang="hu-HU" dirty="0"/>
          </a:p>
        </p:txBody>
      </p:sp>
      <p:pic>
        <p:nvPicPr>
          <p:cNvPr id="4" name="Picture 2" descr="https://lh4.googleusercontent.com/KiAJ7Ub6zbaILkyhzsJYMWQsoSmJmwdliMsSML3EEkGOiD6xpfAZ1LtBk8BIJQAiLO6JsU-YaS_rdbNwC_SHDoUHHI2_lPUzmTRBv25A4IBmDoxCUfhV_zdBJG1LBuR5c3NV7hCsdKFMb3M0fgCoyg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376" y="3124200"/>
            <a:ext cx="3874134" cy="257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9891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9358" y="279603"/>
            <a:ext cx="7625283" cy="769441"/>
          </a:xfrm>
        </p:spPr>
        <p:txBody>
          <a:bodyPr/>
          <a:lstStyle/>
          <a:p>
            <a:r>
              <a:rPr lang="hu-HU" dirty="0" smtClean="0"/>
              <a:t>Erasmus mobilitások </a:t>
            </a:r>
            <a:br>
              <a:rPr lang="hu-HU" dirty="0" smtClean="0"/>
            </a:br>
            <a:r>
              <a:rPr lang="hu-HU" dirty="0" smtClean="0"/>
              <a:t>2022-2023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912114" y="1143000"/>
            <a:ext cx="7927086" cy="4062651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dirty="0"/>
              <a:t>Granada, Spanyolország, 2022. június – 16 </a:t>
            </a:r>
            <a:r>
              <a:rPr lang="hu-HU" dirty="0" smtClean="0"/>
              <a:t>diák </a:t>
            </a:r>
            <a:endParaRPr lang="hu-HU" dirty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hu-HU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hu-HU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hu-HU" dirty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hu-HU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dirty="0" smtClean="0"/>
              <a:t>Mallorca</a:t>
            </a:r>
            <a:r>
              <a:rPr lang="hu-HU" dirty="0"/>
              <a:t>, 2022 október és november </a:t>
            </a:r>
            <a:r>
              <a:rPr lang="hu-HU" dirty="0" smtClean="0"/>
              <a:t>-2 </a:t>
            </a:r>
            <a:r>
              <a:rPr lang="hu-HU" dirty="0"/>
              <a:t>turnusban, 18-18 </a:t>
            </a:r>
            <a:r>
              <a:rPr lang="hu-HU" dirty="0" smtClean="0"/>
              <a:t>diák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hu-HU" dirty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hu-HU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hu-HU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endParaRPr lang="hu-HU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hu-HU" dirty="0" smtClean="0"/>
              <a:t>Ciprus, 2023. április – 20 diák</a:t>
            </a:r>
            <a:endParaRPr lang="hu-HU" dirty="0"/>
          </a:p>
        </p:txBody>
      </p:sp>
      <p:pic>
        <p:nvPicPr>
          <p:cNvPr id="4" name="Picture 4" descr="Nincs elérhető leírás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2" r="19302"/>
          <a:stretch>
            <a:fillRect/>
          </a:stretch>
        </p:blipFill>
        <p:spPr bwMode="auto">
          <a:xfrm>
            <a:off x="810681" y="1550377"/>
            <a:ext cx="1447800" cy="132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811" y="1550377"/>
            <a:ext cx="2107188" cy="129431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870" y="1567962"/>
            <a:ext cx="1768739" cy="1326554"/>
          </a:xfrm>
          <a:prstGeom prst="rect">
            <a:avLst/>
          </a:prstGeom>
        </p:spPr>
      </p:pic>
      <p:pic>
        <p:nvPicPr>
          <p:cNvPr id="7" name="Picture 2" descr="Fénykép megnyitása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3" b="29483"/>
          <a:stretch/>
        </p:blipFill>
        <p:spPr bwMode="auto">
          <a:xfrm>
            <a:off x="4778329" y="1567962"/>
            <a:ext cx="1521670" cy="132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scontent.xx.fbcdn.net/v/t1.15752-9/341536386_103277049426013_3754835539819424018_n.jpg?stp=dst-jpg_p206x206&amp;_nc_cat=102&amp;ccb=1-7&amp;_nc_sid=aee45a&amp;_nc_ohc=D0fDqNdZ-1IAX8N-u4B&amp;_nc_ad=z-m&amp;_nc_cid=0&amp;_nc_ht=scontent.xx&amp;oh=03_AdTS7Z4-oCV9rA6oEuwOTQ4E3boiHwmadSyNVd7Ufbn70g&amp;oe=646E4F7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45" y="3319477"/>
            <a:ext cx="1828579" cy="1369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scontent.xx.fbcdn.net/v/t1.15752-9/341523824_548980867403218_9151971617004372573_n.jpg?stp=dst-jpg_p206x206&amp;_nc_cat=107&amp;ccb=1-7&amp;_nc_sid=aee45a&amp;_nc_ohc=raf1Wz-qPh4AX9iNiRK&amp;_nc_ad=z-m&amp;_nc_cid=0&amp;_nc_ht=scontent.xx&amp;oh=03_AdRQJvrBXnDohmWOLQawhB_nrXhjo6VMA7K1dzvbK8kuog&amp;oe=646E20B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548" y="3317391"/>
            <a:ext cx="1889707" cy="141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scontent.xx.fbcdn.net/v/t1.15752-9/316118534_1192652418001736_3161840718564030887_n.jpg?stp=dst-jpg_s280x280&amp;_nc_cat=110&amp;ccb=1-7&amp;_nc_sid=aee45a&amp;_nc_ohc=-rtdlxssDVAAX9lcTIQ&amp;_nc_ad=z-m&amp;_nc_cid=0&amp;_nc_ht=scontent.xx&amp;oh=03_AdQYlkTKGZzWygoW88XeBZM_MLV0-xFtKZrYxHlEYFRZ7Q&amp;oe=646E3DEE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57" b="26240"/>
          <a:stretch/>
        </p:blipFill>
        <p:spPr bwMode="auto">
          <a:xfrm>
            <a:off x="2363186" y="3322399"/>
            <a:ext cx="1828800" cy="136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Fénykép megnyitása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7" t="14680" r="6031" b="23286"/>
          <a:stretch/>
        </p:blipFill>
        <p:spPr bwMode="auto">
          <a:xfrm>
            <a:off x="6416760" y="3317391"/>
            <a:ext cx="2538249" cy="141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Kép előnézete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1" b="21642"/>
          <a:stretch/>
        </p:blipFill>
        <p:spPr bwMode="auto">
          <a:xfrm>
            <a:off x="3620313" y="5151624"/>
            <a:ext cx="1712651" cy="140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ehet, hogy egy kép erről: 13 ember, bőrönd és , szöveg, amely így szól: „Τελωνείο Customs Αφίξεις από όλες χώρες Arrivals from countries Spice up your night... Poppadums IND O0RI RESTAV 제”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" t="39324" r="3492" b="12563"/>
          <a:stretch/>
        </p:blipFill>
        <p:spPr bwMode="auto">
          <a:xfrm>
            <a:off x="609600" y="5180050"/>
            <a:ext cx="2665526" cy="137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ehet, hogy egy kép erről: 2 ember, hajfonatok, szőke haj és hajszárító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7" r="4751" b="21569"/>
          <a:stretch/>
        </p:blipFill>
        <p:spPr bwMode="auto">
          <a:xfrm>
            <a:off x="5635478" y="5150975"/>
            <a:ext cx="1226947" cy="140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Lehet, hogy egy kép erről: 12 ember, úszó emberek és medence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230" b="7963"/>
          <a:stretch/>
        </p:blipFill>
        <p:spPr bwMode="auto">
          <a:xfrm>
            <a:off x="7164939" y="5008303"/>
            <a:ext cx="1473311" cy="152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91670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6636" y="320420"/>
            <a:ext cx="6572884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0" spc="-45" dirty="0">
                <a:latin typeface="Times New Roman"/>
                <a:cs typeface="Times New Roman"/>
              </a:rPr>
              <a:t>Tanórán </a:t>
            </a:r>
            <a:r>
              <a:rPr sz="4400" b="0" dirty="0">
                <a:latin typeface="Times New Roman"/>
                <a:cs typeface="Times New Roman"/>
              </a:rPr>
              <a:t>kívüli</a:t>
            </a:r>
            <a:r>
              <a:rPr sz="4400" b="0" spc="-35" dirty="0">
                <a:latin typeface="Times New Roman"/>
                <a:cs typeface="Times New Roman"/>
              </a:rPr>
              <a:t> </a:t>
            </a:r>
            <a:r>
              <a:rPr sz="4400" b="0" dirty="0">
                <a:latin typeface="Times New Roman"/>
                <a:cs typeface="Times New Roman"/>
              </a:rPr>
              <a:t>foglalkozások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Erzsébet Királyné </a:t>
            </a:r>
            <a:r>
              <a:rPr lang="hu-HU" sz="1600" b="1" spc="-15" dirty="0">
                <a:solidFill>
                  <a:srgbClr val="1E1C11"/>
                </a:solidFill>
                <a:cs typeface="Calibri"/>
              </a:rPr>
              <a:t>Szépészeti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Technikum </a:t>
            </a:r>
            <a:r>
              <a:rPr lang="hu-HU" sz="1600" b="1" spc="-35" dirty="0">
                <a:solidFill>
                  <a:srgbClr val="1E1C11"/>
                </a:solidFill>
                <a:cs typeface="Calibri"/>
              </a:rPr>
              <a:t>Tel.: </a:t>
            </a:r>
            <a:r>
              <a:rPr lang="hu-HU" sz="1600" b="1" spc="-5" dirty="0">
                <a:solidFill>
                  <a:srgbClr val="1E1C11"/>
                </a:solidFill>
                <a:cs typeface="Calibri"/>
              </a:rPr>
              <a:t>283-0203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Fax:283-0203/117</a:t>
            </a:r>
            <a:r>
              <a:rPr lang="hu-HU" sz="1600" b="1" spc="300" dirty="0">
                <a:solidFill>
                  <a:srgbClr val="1E1C11"/>
                </a:solidFill>
                <a:cs typeface="Calibri"/>
              </a:rPr>
              <a:t> </a:t>
            </a:r>
            <a:r>
              <a:rPr lang="hu-HU" sz="1600" b="1" spc="-25" dirty="0" err="1">
                <a:solidFill>
                  <a:srgbClr val="1E1C11"/>
                </a:solidFill>
                <a:cs typeface="Calibri"/>
                <a:hlinkClick r:id="rId2"/>
              </a:rPr>
              <a:t>www.sisy.hu</a:t>
            </a:r>
            <a:endParaRPr lang="hu-HU" sz="1600" dirty="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1600" y="1295400"/>
            <a:ext cx="4200525" cy="4269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2735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szakkörök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ts val="259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felzárkóztató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foglalkozás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ts val="259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korrepetálás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ts val="259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egyéni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foglakozás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ts val="259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tehetséggondozás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ts val="259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művészeti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foglalkozás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ts val="259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testedzés, </a:t>
            </a:r>
            <a:r>
              <a:rPr sz="2400" spc="-5" dirty="0">
                <a:latin typeface="Times New Roman"/>
                <a:cs typeface="Times New Roman"/>
              </a:rPr>
              <a:t>sportköri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foglalkozás</a:t>
            </a:r>
            <a:endParaRPr sz="2400">
              <a:latin typeface="Times New Roman"/>
              <a:cs typeface="Times New Roman"/>
            </a:endParaRPr>
          </a:p>
          <a:p>
            <a:pPr marL="355600" indent="-342900">
              <a:lnSpc>
                <a:spcPts val="259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túraszakkör</a:t>
            </a:r>
            <a:endParaRPr sz="2400">
              <a:latin typeface="Times New Roman"/>
              <a:cs typeface="Times New Roman"/>
            </a:endParaRPr>
          </a:p>
          <a:p>
            <a:pPr marL="355600" marR="943610" indent="-342900">
              <a:lnSpc>
                <a:spcPct val="70000"/>
              </a:lnSpc>
              <a:spcBef>
                <a:spcPts val="7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A közösségi</a:t>
            </a:r>
            <a:r>
              <a:rPr sz="2400" spc="-2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programok  szervezése:</a:t>
            </a:r>
            <a:endParaRPr sz="2400">
              <a:latin typeface="Times New Roman"/>
              <a:cs typeface="Times New Roman"/>
            </a:endParaRPr>
          </a:p>
          <a:p>
            <a:pPr marL="1155700" lvl="1" indent="-229235">
              <a:lnSpc>
                <a:spcPts val="2450"/>
              </a:lnSpc>
              <a:buFont typeface="Arial"/>
              <a:buChar char="•"/>
              <a:tabLst>
                <a:tab pos="1156335" algn="l"/>
              </a:tabLst>
            </a:pPr>
            <a:r>
              <a:rPr sz="2400" dirty="0">
                <a:latin typeface="Times New Roman"/>
                <a:cs typeface="Times New Roman"/>
              </a:rPr>
              <a:t>osztálykirándulás</a:t>
            </a:r>
            <a:endParaRPr sz="2400">
              <a:latin typeface="Times New Roman"/>
              <a:cs typeface="Times New Roman"/>
            </a:endParaRPr>
          </a:p>
          <a:p>
            <a:pPr marL="1155700" lvl="1" indent="-229235">
              <a:lnSpc>
                <a:spcPts val="2595"/>
              </a:lnSpc>
              <a:buFont typeface="Arial"/>
              <a:buChar char="•"/>
              <a:tabLst>
                <a:tab pos="1156335" algn="l"/>
              </a:tabLst>
            </a:pPr>
            <a:r>
              <a:rPr sz="2400" spc="-5" dirty="0">
                <a:latin typeface="Times New Roman"/>
                <a:cs typeface="Times New Roman"/>
              </a:rPr>
              <a:t>színházlátogatás</a:t>
            </a:r>
            <a:endParaRPr sz="2400">
              <a:latin typeface="Times New Roman"/>
              <a:cs typeface="Times New Roman"/>
            </a:endParaRPr>
          </a:p>
          <a:p>
            <a:pPr marL="1155700" lvl="1" indent="-229235">
              <a:lnSpc>
                <a:spcPts val="2735"/>
              </a:lnSpc>
              <a:buFont typeface="Arial"/>
              <a:buChar char="•"/>
              <a:tabLst>
                <a:tab pos="1156335" algn="l"/>
              </a:tabLst>
            </a:pPr>
            <a:r>
              <a:rPr sz="2400" spc="-5" dirty="0">
                <a:latin typeface="Times New Roman"/>
                <a:cs typeface="Times New Roman"/>
              </a:rPr>
              <a:t>múzeumlátogatás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312143"/>
            <a:ext cx="3251100" cy="1687945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6286500" y="3049270"/>
            <a:ext cx="2819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Hadtörténeti Múzeum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9258" y="301244"/>
            <a:ext cx="628586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/>
              <a:t>Szabadidős</a:t>
            </a:r>
            <a:r>
              <a:rPr sz="4400" spc="-55" dirty="0"/>
              <a:t> </a:t>
            </a:r>
            <a:r>
              <a:rPr sz="4400" dirty="0"/>
              <a:t>tevékenységek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Erzsébet Királyné </a:t>
            </a:r>
            <a:r>
              <a:rPr lang="hu-HU" sz="1600" b="1" spc="-15" dirty="0">
                <a:solidFill>
                  <a:srgbClr val="1E1C11"/>
                </a:solidFill>
                <a:cs typeface="Calibri"/>
              </a:rPr>
              <a:t>Szépészeti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Technikum </a:t>
            </a:r>
            <a:r>
              <a:rPr lang="hu-HU" sz="1600" b="1" spc="-35" dirty="0">
                <a:solidFill>
                  <a:srgbClr val="1E1C11"/>
                </a:solidFill>
                <a:cs typeface="Calibri"/>
              </a:rPr>
              <a:t>Tel.: </a:t>
            </a:r>
            <a:r>
              <a:rPr lang="hu-HU" sz="1600" b="1" spc="-5" dirty="0">
                <a:solidFill>
                  <a:srgbClr val="1E1C11"/>
                </a:solidFill>
                <a:cs typeface="Calibri"/>
              </a:rPr>
              <a:t>283-0203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Fax:283-0203/117</a:t>
            </a:r>
            <a:r>
              <a:rPr lang="hu-HU" sz="1600" b="1" spc="300" dirty="0">
                <a:solidFill>
                  <a:srgbClr val="1E1C11"/>
                </a:solidFill>
                <a:cs typeface="Calibri"/>
              </a:rPr>
              <a:t> </a:t>
            </a:r>
            <a:r>
              <a:rPr lang="hu-HU" sz="1600" b="1" spc="-25" dirty="0" err="1">
                <a:solidFill>
                  <a:srgbClr val="1E1C11"/>
                </a:solidFill>
                <a:cs typeface="Calibri"/>
                <a:hlinkClick r:id="rId2"/>
              </a:rPr>
              <a:t>www.sisy.hu</a:t>
            </a:r>
            <a:endParaRPr lang="hu-HU" sz="1600" dirty="0"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144905" marR="1256665" indent="-228600">
              <a:lnSpc>
                <a:spcPts val="2300"/>
              </a:lnSpc>
              <a:spcBef>
                <a:spcPts val="660"/>
              </a:spcBef>
              <a:buFont typeface="Arial"/>
              <a:buChar char="•"/>
              <a:tabLst>
                <a:tab pos="1144905" algn="l"/>
              </a:tabLst>
            </a:pPr>
            <a:r>
              <a:rPr dirty="0"/>
              <a:t>Rendszeres sportfoglalkozások,</a:t>
            </a:r>
            <a:r>
              <a:rPr spc="-150" dirty="0"/>
              <a:t> </a:t>
            </a:r>
            <a:r>
              <a:rPr dirty="0"/>
              <a:t>aerobic,  kosárlabda, röplabda,</a:t>
            </a:r>
            <a:r>
              <a:rPr spc="-75" dirty="0"/>
              <a:t> </a:t>
            </a:r>
            <a:r>
              <a:rPr dirty="0"/>
              <a:t>labdarúgás</a:t>
            </a:r>
          </a:p>
          <a:p>
            <a:pPr marL="1144905" indent="-228600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1144905" algn="l"/>
              </a:tabLst>
            </a:pPr>
            <a:r>
              <a:rPr dirty="0"/>
              <a:t>Sportversenyek</a:t>
            </a:r>
          </a:p>
          <a:p>
            <a:pPr marL="1144905" indent="-2286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1144905" algn="l"/>
              </a:tabLst>
            </a:pPr>
            <a:r>
              <a:rPr dirty="0"/>
              <a:t>Sporttáborok: vízi </a:t>
            </a:r>
            <a:r>
              <a:rPr spc="-15" dirty="0"/>
              <a:t>tábor, </a:t>
            </a:r>
            <a:r>
              <a:rPr spc="-5" dirty="0"/>
              <a:t>sí</a:t>
            </a:r>
            <a:r>
              <a:rPr spc="-75" dirty="0"/>
              <a:t> </a:t>
            </a:r>
            <a:r>
              <a:rPr dirty="0"/>
              <a:t>tábor…</a:t>
            </a:r>
          </a:p>
          <a:p>
            <a:pPr marL="1144905" indent="-228600">
              <a:lnSpc>
                <a:spcPct val="100000"/>
              </a:lnSpc>
              <a:buFont typeface="Arial"/>
              <a:buChar char="•"/>
              <a:tabLst>
                <a:tab pos="1144905" algn="l"/>
              </a:tabLst>
            </a:pPr>
            <a:r>
              <a:rPr spc="-5" dirty="0"/>
              <a:t>Falmászás</a:t>
            </a:r>
          </a:p>
          <a:p>
            <a:pPr marL="1144905" indent="-228600">
              <a:lnSpc>
                <a:spcPct val="100000"/>
              </a:lnSpc>
              <a:buFont typeface="Arial"/>
              <a:buChar char="•"/>
              <a:tabLst>
                <a:tab pos="1144905" algn="l"/>
              </a:tabLst>
            </a:pPr>
            <a:r>
              <a:rPr spc="-5" dirty="0"/>
              <a:t>Diákönkormányzati: </a:t>
            </a:r>
            <a:r>
              <a:rPr spc="-10" dirty="0"/>
              <a:t>gólyatábor, </a:t>
            </a:r>
            <a:r>
              <a:rPr dirty="0"/>
              <a:t>egyéb</a:t>
            </a:r>
            <a:r>
              <a:rPr spc="-45" dirty="0"/>
              <a:t> </a:t>
            </a:r>
            <a:r>
              <a:rPr spc="-5" dirty="0"/>
              <a:t>programok</a:t>
            </a:r>
          </a:p>
          <a:p>
            <a:pPr marL="1144905" marR="106045" indent="-228600">
              <a:lnSpc>
                <a:spcPts val="2310"/>
              </a:lnSpc>
              <a:spcBef>
                <a:spcPts val="555"/>
              </a:spcBef>
              <a:buFont typeface="Arial"/>
              <a:buChar char="•"/>
              <a:tabLst>
                <a:tab pos="1144905" algn="l"/>
              </a:tabLst>
            </a:pPr>
            <a:r>
              <a:rPr spc="-5" dirty="0"/>
              <a:t>Hagyományos </a:t>
            </a:r>
            <a:r>
              <a:rPr dirty="0"/>
              <a:t>iskolai rendezvények, versenyek:  Erzsébet </a:t>
            </a:r>
            <a:r>
              <a:rPr spc="-5" dirty="0"/>
              <a:t>Napok, </a:t>
            </a:r>
            <a:r>
              <a:rPr spc="-30" dirty="0"/>
              <a:t>Vidám </a:t>
            </a:r>
            <a:r>
              <a:rPr dirty="0"/>
              <a:t>Iskolanap, </a:t>
            </a:r>
            <a:r>
              <a:rPr spc="-5" dirty="0"/>
              <a:t>Kihívás</a:t>
            </a:r>
            <a:r>
              <a:rPr spc="-125" dirty="0"/>
              <a:t> </a:t>
            </a:r>
            <a:r>
              <a:rPr dirty="0"/>
              <a:t>Napja</a:t>
            </a:r>
          </a:p>
          <a:p>
            <a:pPr marL="1144905" indent="-228600">
              <a:lnSpc>
                <a:spcPct val="100000"/>
              </a:lnSpc>
              <a:spcBef>
                <a:spcPts val="10"/>
              </a:spcBef>
              <a:buFont typeface="Arial"/>
              <a:buChar char="•"/>
              <a:tabLst>
                <a:tab pos="1144905" algn="l"/>
              </a:tabLst>
            </a:pPr>
            <a:r>
              <a:rPr dirty="0"/>
              <a:t>Iskolarádió a diákokat foglalkoztató</a:t>
            </a:r>
            <a:r>
              <a:rPr spc="-140" dirty="0"/>
              <a:t> </a:t>
            </a:r>
            <a:r>
              <a:rPr spc="-5" dirty="0"/>
              <a:t>témákban</a:t>
            </a:r>
          </a:p>
          <a:p>
            <a:pPr marL="1144905" indent="-228600">
              <a:lnSpc>
                <a:spcPct val="100000"/>
              </a:lnSpc>
              <a:buFont typeface="Arial"/>
              <a:buChar char="•"/>
              <a:tabLst>
                <a:tab pos="1144905" algn="l"/>
              </a:tabLst>
            </a:pPr>
            <a:r>
              <a:rPr spc="-5" dirty="0"/>
              <a:t>Kézműves</a:t>
            </a:r>
            <a:r>
              <a:rPr spc="5" dirty="0"/>
              <a:t> </a:t>
            </a:r>
            <a:r>
              <a:rPr dirty="0"/>
              <a:t>szakkör</a:t>
            </a:r>
          </a:p>
          <a:p>
            <a:pPr marL="1144905" indent="-2286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1144905" algn="l"/>
              </a:tabLst>
            </a:pPr>
            <a:r>
              <a:rPr dirty="0"/>
              <a:t>Boszorkánykonyha</a:t>
            </a:r>
          </a:p>
          <a:p>
            <a:pPr marL="1144905" indent="-228600">
              <a:lnSpc>
                <a:spcPct val="100000"/>
              </a:lnSpc>
              <a:buFont typeface="Arial"/>
              <a:buChar char="•"/>
              <a:tabLst>
                <a:tab pos="1144905" algn="l"/>
              </a:tabLst>
            </a:pPr>
            <a:r>
              <a:rPr spc="-5" dirty="0"/>
              <a:t>Könyvtár </a:t>
            </a:r>
            <a:r>
              <a:rPr dirty="0"/>
              <a:t>- önálló ismeretszerzés</a:t>
            </a:r>
            <a:r>
              <a:rPr spc="-80" dirty="0"/>
              <a:t> </a:t>
            </a:r>
            <a:r>
              <a:rPr dirty="0"/>
              <a:t>céljából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96554" y="407730"/>
            <a:ext cx="2122488" cy="1589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28305" y="1836133"/>
            <a:ext cx="1340319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spc="-5" dirty="0">
                <a:solidFill>
                  <a:srgbClr val="FF0000"/>
                </a:solidFill>
                <a:latin typeface="Times New Roman"/>
                <a:cs typeface="Times New Roman"/>
              </a:rPr>
              <a:t>Gólyatábor</a:t>
            </a:r>
            <a:endParaRPr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Erzsébet Királyné </a:t>
            </a:r>
            <a:r>
              <a:rPr lang="hu-HU" sz="1600" b="1" spc="-15" dirty="0">
                <a:solidFill>
                  <a:srgbClr val="1E1C11"/>
                </a:solidFill>
                <a:cs typeface="Calibri"/>
              </a:rPr>
              <a:t>Szépészeti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Technikum </a:t>
            </a:r>
            <a:r>
              <a:rPr lang="hu-HU" sz="1600" b="1" spc="-35" dirty="0">
                <a:solidFill>
                  <a:srgbClr val="1E1C11"/>
                </a:solidFill>
                <a:cs typeface="Calibri"/>
              </a:rPr>
              <a:t>Tel.: </a:t>
            </a:r>
            <a:r>
              <a:rPr lang="hu-HU" sz="1600" b="1" spc="-5" dirty="0">
                <a:solidFill>
                  <a:srgbClr val="1E1C11"/>
                </a:solidFill>
                <a:cs typeface="Calibri"/>
              </a:rPr>
              <a:t>283-0203 </a:t>
            </a:r>
            <a:r>
              <a:rPr lang="hu-HU" sz="1600" b="1" spc="-10" dirty="0">
                <a:solidFill>
                  <a:srgbClr val="1E1C11"/>
                </a:solidFill>
                <a:cs typeface="Calibri"/>
              </a:rPr>
              <a:t>Fax:283-0203/117</a:t>
            </a:r>
            <a:r>
              <a:rPr lang="hu-HU" sz="1600" b="1" spc="300" dirty="0">
                <a:solidFill>
                  <a:srgbClr val="1E1C11"/>
                </a:solidFill>
                <a:cs typeface="Calibri"/>
              </a:rPr>
              <a:t> </a:t>
            </a:r>
            <a:r>
              <a:rPr lang="hu-HU" sz="1600" b="1" spc="-25" dirty="0" err="1">
                <a:solidFill>
                  <a:srgbClr val="1E1C11"/>
                </a:solidFill>
                <a:cs typeface="Calibri"/>
                <a:hlinkClick r:id="rId3"/>
              </a:rPr>
              <a:t>www.sisy.hu</a:t>
            </a:r>
            <a:endParaRPr lang="hu-HU" sz="1600" dirty="0">
              <a:cs typeface="Calibri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969" y="388773"/>
            <a:ext cx="2162191" cy="1616773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88" y="2233626"/>
            <a:ext cx="2484751" cy="1517642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120684"/>
            <a:ext cx="1578024" cy="2106179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012" y="4707298"/>
            <a:ext cx="3067932" cy="1426945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280" y="2277309"/>
            <a:ext cx="2758123" cy="2066947"/>
          </a:xfrm>
          <a:prstGeom prst="rect">
            <a:avLst/>
          </a:prstGeom>
        </p:spPr>
      </p:pic>
      <p:sp>
        <p:nvSpPr>
          <p:cNvPr id="11" name="Szövegdoboz 10"/>
          <p:cNvSpPr txBox="1"/>
          <p:nvPr/>
        </p:nvSpPr>
        <p:spPr>
          <a:xfrm>
            <a:off x="6988152" y="1926858"/>
            <a:ext cx="1364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Emese park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4321184" y="1921739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sulimozi</a:t>
            </a:r>
            <a:endParaRPr lang="hu-HU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906107" y="3704201"/>
            <a:ext cx="2019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Nemzeti Múzeum</a:t>
            </a:r>
            <a:endParaRPr lang="hu-HU" dirty="0"/>
          </a:p>
        </p:txBody>
      </p:sp>
      <p:sp>
        <p:nvSpPr>
          <p:cNvPr id="14" name="Szövegdoboz 13"/>
          <p:cNvSpPr txBox="1"/>
          <p:nvPr/>
        </p:nvSpPr>
        <p:spPr>
          <a:xfrm>
            <a:off x="1104505" y="6127953"/>
            <a:ext cx="1350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Pákozd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3653662" y="6127953"/>
            <a:ext cx="2698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Honfoglalás projekt</a:t>
            </a:r>
            <a:endParaRPr lang="hu-HU" dirty="0"/>
          </a:p>
        </p:txBody>
      </p:sp>
      <p:sp>
        <p:nvSpPr>
          <p:cNvPr id="16" name="Szövegdoboz 15"/>
          <p:cNvSpPr txBox="1"/>
          <p:nvPr/>
        </p:nvSpPr>
        <p:spPr>
          <a:xfrm>
            <a:off x="4431322" y="4264268"/>
            <a:ext cx="1342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Emese park</a:t>
            </a:r>
            <a:endParaRPr lang="hu-HU" dirty="0">
              <a:solidFill>
                <a:srgbClr val="FF0000"/>
              </a:solidFill>
            </a:endParaRPr>
          </a:p>
        </p:txBody>
      </p:sp>
      <p:pic>
        <p:nvPicPr>
          <p:cNvPr id="17" name="Kép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270" y="320647"/>
            <a:ext cx="2170217" cy="1632255"/>
          </a:xfrm>
          <a:prstGeom prst="rect">
            <a:avLst/>
          </a:prstGeom>
        </p:spPr>
      </p:pic>
      <p:pic>
        <p:nvPicPr>
          <p:cNvPr id="18" name="Kép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139" y="2329665"/>
            <a:ext cx="2268848" cy="1374536"/>
          </a:xfrm>
          <a:prstGeom prst="rect">
            <a:avLst/>
          </a:prstGeom>
        </p:spPr>
      </p:pic>
      <p:sp>
        <p:nvSpPr>
          <p:cNvPr id="20" name="Téglalap 19"/>
          <p:cNvSpPr/>
          <p:nvPr/>
        </p:nvSpPr>
        <p:spPr>
          <a:xfrm>
            <a:off x="6248400" y="3607819"/>
            <a:ext cx="30180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/>
              <a:t>Nemzeti Összetartozás Napja</a:t>
            </a:r>
            <a:endParaRPr lang="hu-HU" dirty="0"/>
          </a:p>
        </p:txBody>
      </p:sp>
      <p:pic>
        <p:nvPicPr>
          <p:cNvPr id="21" name="Kép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823" y="3980963"/>
            <a:ext cx="1725558" cy="2305608"/>
          </a:xfrm>
          <a:prstGeom prst="rect">
            <a:avLst/>
          </a:prstGeom>
        </p:spPr>
      </p:pic>
      <p:sp>
        <p:nvSpPr>
          <p:cNvPr id="22" name="Szövegdoboz 21"/>
          <p:cNvSpPr txBox="1"/>
          <p:nvPr/>
        </p:nvSpPr>
        <p:spPr>
          <a:xfrm>
            <a:off x="6990687" y="6251873"/>
            <a:ext cx="1954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Vadászati kiállítás</a:t>
            </a:r>
            <a:endParaRPr lang="hu-H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7625283" cy="430887"/>
          </a:xfrm>
        </p:spPr>
        <p:txBody>
          <a:bodyPr/>
          <a:lstStyle/>
          <a:p>
            <a:r>
              <a:rPr lang="hu-HU" sz="2800" dirty="0" smtClean="0"/>
              <a:t>Tájékoztató a tankönyvrendelésről</a:t>
            </a:r>
            <a:endParaRPr lang="hu-HU" sz="2800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6041" y="1752600"/>
            <a:ext cx="8077200" cy="301621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dirty="0" smtClean="0"/>
              <a:t> </a:t>
            </a:r>
            <a:r>
              <a:rPr lang="hu-HU" sz="2800" dirty="0" smtClean="0"/>
              <a:t>A tankönyvellátás ingyenes amit tanév végén a könyvtárba vissza kell adni (kivéve: munkatankönyv, munkafüzetek)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u-HU" sz="2800" dirty="0" smtClean="0"/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hu-HU" sz="2800" spc="-15" dirty="0" smtClean="0">
                <a:latin typeface="Times New Roman"/>
                <a:cs typeface="Times New Roman"/>
              </a:rPr>
              <a:t>A tankönyvosztás időpontja: </a:t>
            </a:r>
            <a:r>
              <a:rPr lang="hu-HU" sz="2800" spc="-15" dirty="0" smtClean="0">
                <a:solidFill>
                  <a:srgbClr val="FF0000"/>
                </a:solidFill>
                <a:latin typeface="Times New Roman"/>
                <a:cs typeface="Times New Roman"/>
              </a:rPr>
              <a:t>augusztus 20. után </a:t>
            </a:r>
            <a:r>
              <a:rPr lang="hu-HU" sz="2800" spc="-15" dirty="0" smtClean="0">
                <a:latin typeface="Times New Roman"/>
                <a:cs typeface="Times New Roman"/>
              </a:rPr>
              <a:t>a honlapon lesz olvasható</a:t>
            </a:r>
            <a:endParaRPr lang="hu-HU" sz="2800" dirty="0">
              <a:latin typeface="Times New Roman"/>
              <a:cs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hu-HU" sz="28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914400" y="6238963"/>
            <a:ext cx="754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spc="-10" dirty="0">
                <a:solidFill>
                  <a:srgbClr val="1E1C11"/>
                </a:solidFill>
                <a:cs typeface="Calibri"/>
              </a:rPr>
              <a:t>Erzsébet Királyné </a:t>
            </a:r>
            <a:r>
              <a:rPr lang="hu-HU" sz="1400" b="1" spc="-15" dirty="0">
                <a:solidFill>
                  <a:srgbClr val="1E1C11"/>
                </a:solidFill>
                <a:cs typeface="Calibri"/>
              </a:rPr>
              <a:t>Szépészeti </a:t>
            </a:r>
            <a:r>
              <a:rPr lang="hu-HU" sz="1400" b="1" spc="-10" dirty="0">
                <a:solidFill>
                  <a:srgbClr val="1E1C11"/>
                </a:solidFill>
                <a:cs typeface="Calibri"/>
              </a:rPr>
              <a:t>Technikum </a:t>
            </a:r>
            <a:r>
              <a:rPr lang="hu-HU" sz="1400" b="1" spc="-35" dirty="0">
                <a:solidFill>
                  <a:srgbClr val="1E1C11"/>
                </a:solidFill>
                <a:cs typeface="Calibri"/>
              </a:rPr>
              <a:t>Tel.: </a:t>
            </a:r>
            <a:r>
              <a:rPr lang="hu-HU" sz="1400" b="1" spc="-5" dirty="0">
                <a:solidFill>
                  <a:srgbClr val="1E1C11"/>
                </a:solidFill>
                <a:cs typeface="Calibri"/>
              </a:rPr>
              <a:t>283-0203 </a:t>
            </a:r>
            <a:r>
              <a:rPr lang="hu-HU" sz="1400" b="1" spc="-10" dirty="0">
                <a:solidFill>
                  <a:srgbClr val="1E1C11"/>
                </a:solidFill>
                <a:cs typeface="Calibri"/>
              </a:rPr>
              <a:t>Fax:283-0203/117</a:t>
            </a:r>
            <a:r>
              <a:rPr lang="hu-HU" sz="1400" b="1" spc="300" dirty="0">
                <a:solidFill>
                  <a:srgbClr val="1E1C11"/>
                </a:solidFill>
                <a:cs typeface="Calibri"/>
              </a:rPr>
              <a:t> </a:t>
            </a:r>
            <a:r>
              <a:rPr lang="hu-HU" sz="1400" b="1" spc="-25" dirty="0" err="1" smtClean="0">
                <a:solidFill>
                  <a:srgbClr val="1E1C11"/>
                </a:solidFill>
                <a:cs typeface="Calibri"/>
                <a:hlinkClick r:id="rId2"/>
              </a:rPr>
              <a:t>www.sisy.hu</a:t>
            </a:r>
            <a:endParaRPr lang="hu-HU" sz="1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57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69438" y="4203369"/>
            <a:ext cx="2808351" cy="200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55673" y="216865"/>
            <a:ext cx="539686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dirty="0">
                <a:latin typeface="Times New Roman"/>
                <a:cs typeface="Times New Roman"/>
              </a:rPr>
              <a:t>Eredmények,</a:t>
            </a:r>
            <a:r>
              <a:rPr sz="4400" b="0" spc="-90" dirty="0">
                <a:latin typeface="Times New Roman"/>
                <a:cs typeface="Times New Roman"/>
              </a:rPr>
              <a:t> </a:t>
            </a:r>
            <a:r>
              <a:rPr sz="4400" b="0" dirty="0">
                <a:latin typeface="Times New Roman"/>
                <a:cs typeface="Times New Roman"/>
              </a:rPr>
              <a:t>versenyek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93366" y="1130553"/>
            <a:ext cx="4038600" cy="2692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3159" y="2115185"/>
            <a:ext cx="2664332" cy="37637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9546" y="260604"/>
            <a:ext cx="1066800" cy="13430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65825" y="2403284"/>
            <a:ext cx="3026029" cy="36097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Erzsébet Királyné </a:t>
            </a:r>
            <a:r>
              <a:rPr sz="1600" b="1" spc="-15" dirty="0" err="1">
                <a:solidFill>
                  <a:srgbClr val="1E1C11"/>
                </a:solidFill>
                <a:latin typeface="Calibri"/>
                <a:cs typeface="Calibri"/>
              </a:rPr>
              <a:t>Szépészeti</a:t>
            </a:r>
            <a:r>
              <a:rPr sz="1600" b="1" spc="-15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lang="hu-HU" sz="1600" b="1" spc="-10" dirty="0" smtClean="0">
                <a:solidFill>
                  <a:srgbClr val="1E1C11"/>
                </a:solidFill>
                <a:latin typeface="Calibri"/>
                <a:cs typeface="Calibri"/>
              </a:rPr>
              <a:t>Technikum</a:t>
            </a:r>
            <a:r>
              <a:rPr sz="1600" b="1" spc="-10" dirty="0" smtClean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35" dirty="0">
                <a:solidFill>
                  <a:srgbClr val="1E1C11"/>
                </a:solidFill>
                <a:latin typeface="Calibri"/>
                <a:cs typeface="Calibri"/>
              </a:rPr>
              <a:t>Tel.: </a:t>
            </a:r>
            <a:r>
              <a:rPr sz="1600" b="1" spc="-5" dirty="0">
                <a:solidFill>
                  <a:srgbClr val="1E1C11"/>
                </a:solidFill>
                <a:latin typeface="Calibri"/>
                <a:cs typeface="Calibri"/>
              </a:rPr>
              <a:t>283-0203 </a:t>
            </a: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Fax:283-0203/117</a:t>
            </a:r>
            <a:r>
              <a:rPr sz="1600" b="1" spc="300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1E1C11"/>
                </a:solidFill>
                <a:latin typeface="Calibri"/>
                <a:cs typeface="Calibri"/>
                <a:hlinkClick r:id="rId7"/>
              </a:rPr>
              <a:t>www.sisy.hu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9358" y="279603"/>
            <a:ext cx="7625283" cy="3462486"/>
          </a:xfrm>
        </p:spPr>
        <p:txBody>
          <a:bodyPr/>
          <a:lstStyle/>
          <a:p>
            <a:r>
              <a:rPr lang="hu-HU" dirty="0" smtClean="0"/>
              <a:t>Országos versenyek a 2022-2023 tanévben:</a:t>
            </a:r>
            <a:br>
              <a:rPr lang="hu-HU" dirty="0" smtClean="0"/>
            </a:br>
            <a:r>
              <a:rPr lang="hu-HU" dirty="0" smtClean="0"/>
              <a:t>- ÁSZÉV versenyen I. és III. hely</a:t>
            </a:r>
            <a:br>
              <a:rPr lang="hu-HU" dirty="0" smtClean="0"/>
            </a:br>
            <a:r>
              <a:rPr lang="hu-HU" dirty="0"/>
              <a:t/>
            </a:r>
            <a:br>
              <a:rPr lang="hu-HU" dirty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/>
            </a:r>
            <a:br>
              <a:rPr lang="hu-HU" dirty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/>
            </a:r>
            <a:br>
              <a:rPr lang="hu-HU" dirty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- OSZTV versenyen I. és II. hely</a:t>
            </a:r>
            <a:endParaRPr lang="hu-HU" dirty="0"/>
          </a:p>
        </p:txBody>
      </p:sp>
      <p:pic>
        <p:nvPicPr>
          <p:cNvPr id="1026" name="Picture 2" descr="Lehet, hogy egy kép erről: 9 emb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43000"/>
            <a:ext cx="33147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ehet, hogy egy kép erről: 7 ember és szöv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8" t="20492" r="6557" b="41803"/>
          <a:stretch/>
        </p:blipFill>
        <p:spPr bwMode="auto">
          <a:xfrm>
            <a:off x="381000" y="3900179"/>
            <a:ext cx="4058087" cy="230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ehet, hogy egy kép erről: 6 ember és szöv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9" t="20692" r="3438" b="42235"/>
          <a:stretch/>
        </p:blipFill>
        <p:spPr bwMode="auto">
          <a:xfrm>
            <a:off x="4571999" y="3900179"/>
            <a:ext cx="4341211" cy="230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08931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48634" y="478358"/>
            <a:ext cx="204723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latin typeface="Times New Roman"/>
                <a:cs typeface="Times New Roman"/>
              </a:rPr>
              <a:t>Ün</a:t>
            </a:r>
            <a:r>
              <a:rPr sz="4400" b="0" spc="5" dirty="0">
                <a:latin typeface="Times New Roman"/>
                <a:cs typeface="Times New Roman"/>
              </a:rPr>
              <a:t>n</a:t>
            </a:r>
            <a:r>
              <a:rPr sz="4400" b="0" dirty="0">
                <a:latin typeface="Times New Roman"/>
                <a:cs typeface="Times New Roman"/>
              </a:rPr>
              <a:t>epek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35026" y="1153221"/>
            <a:ext cx="2920492" cy="22181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0380" y="3661231"/>
            <a:ext cx="2338451" cy="17531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025222" y="1456157"/>
            <a:ext cx="2736341" cy="41151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68386" y="116586"/>
            <a:ext cx="1066800" cy="1343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Erzsébet Királyné </a:t>
            </a:r>
            <a:r>
              <a:rPr sz="1600" b="1" spc="-15" dirty="0" err="1">
                <a:solidFill>
                  <a:srgbClr val="1E1C11"/>
                </a:solidFill>
                <a:latin typeface="Calibri"/>
                <a:cs typeface="Calibri"/>
              </a:rPr>
              <a:t>Szépészeti</a:t>
            </a:r>
            <a:r>
              <a:rPr sz="1600" b="1" spc="-15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lang="hu-HU" sz="1600" b="1" spc="-10" dirty="0" err="1" smtClean="0">
                <a:solidFill>
                  <a:srgbClr val="1E1C11"/>
                </a:solidFill>
                <a:latin typeface="Calibri"/>
                <a:cs typeface="Calibri"/>
              </a:rPr>
              <a:t>Tecnikum</a:t>
            </a:r>
            <a:r>
              <a:rPr sz="1600" b="1" spc="-10" dirty="0" smtClean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35" dirty="0">
                <a:solidFill>
                  <a:srgbClr val="1E1C11"/>
                </a:solidFill>
                <a:latin typeface="Calibri"/>
                <a:cs typeface="Calibri"/>
              </a:rPr>
              <a:t>Tel.: </a:t>
            </a:r>
            <a:r>
              <a:rPr sz="1600" b="1" spc="-5" dirty="0">
                <a:solidFill>
                  <a:srgbClr val="1E1C11"/>
                </a:solidFill>
                <a:latin typeface="Calibri"/>
                <a:cs typeface="Calibri"/>
              </a:rPr>
              <a:t>283-0203 </a:t>
            </a: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Fax:283-0203/117</a:t>
            </a:r>
            <a:r>
              <a:rPr sz="1600" b="1" spc="300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1E1C11"/>
                </a:solidFill>
                <a:latin typeface="Calibri"/>
                <a:cs typeface="Calibri"/>
                <a:hlinkClick r:id="rId6"/>
              </a:rPr>
              <a:t>www.sisy.hu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3074" name="Picture 2" descr="Nem érhető el leírás a fényképhez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591" y="3581345"/>
            <a:ext cx="2653323" cy="1989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4692" y="207086"/>
            <a:ext cx="56718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dirty="0">
                <a:latin typeface="Times New Roman"/>
                <a:cs typeface="Times New Roman"/>
              </a:rPr>
              <a:t>Iskolai </a:t>
            </a:r>
            <a:r>
              <a:rPr sz="4000" b="0" spc="-5" dirty="0">
                <a:latin typeface="Times New Roman"/>
                <a:cs typeface="Times New Roman"/>
              </a:rPr>
              <a:t>Közösségi</a:t>
            </a:r>
            <a:r>
              <a:rPr sz="4000" b="0" spc="-55" dirty="0">
                <a:latin typeface="Times New Roman"/>
                <a:cs typeface="Times New Roman"/>
              </a:rPr>
              <a:t> </a:t>
            </a:r>
            <a:r>
              <a:rPr sz="4000" b="0" spc="-5" dirty="0">
                <a:latin typeface="Times New Roman"/>
                <a:cs typeface="Times New Roman"/>
              </a:rPr>
              <a:t>Szolgálat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45464" y="980795"/>
            <a:ext cx="7253097" cy="53300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0701" y="976020"/>
            <a:ext cx="7263130" cy="5339715"/>
          </a:xfrm>
          <a:custGeom>
            <a:avLst/>
            <a:gdLst/>
            <a:ahLst/>
            <a:cxnLst/>
            <a:rect l="l" t="t" r="r" b="b"/>
            <a:pathLst>
              <a:path w="7263130" h="5339715">
                <a:moveTo>
                  <a:pt x="0" y="5339588"/>
                </a:moveTo>
                <a:lnTo>
                  <a:pt x="7262622" y="5339588"/>
                </a:lnTo>
                <a:lnTo>
                  <a:pt x="7262622" y="0"/>
                </a:lnTo>
                <a:lnTo>
                  <a:pt x="0" y="0"/>
                </a:lnTo>
                <a:lnTo>
                  <a:pt x="0" y="533958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64027" y="1012952"/>
            <a:ext cx="346329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10" dirty="0">
                <a:latin typeface="Times New Roman"/>
                <a:cs typeface="Times New Roman"/>
              </a:rPr>
              <a:t>SISY</a:t>
            </a:r>
            <a:r>
              <a:rPr sz="4000" b="0" spc="-420" dirty="0">
                <a:latin typeface="Times New Roman"/>
                <a:cs typeface="Times New Roman"/>
              </a:rPr>
              <a:t> </a:t>
            </a:r>
            <a:r>
              <a:rPr sz="4000" b="0" spc="-5" dirty="0">
                <a:latin typeface="Times New Roman"/>
                <a:cs typeface="Times New Roman"/>
              </a:rPr>
              <a:t>Alapítvány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00097" y="1627073"/>
            <a:ext cx="4541520" cy="3378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139065" algn="ctr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Times New Roman"/>
                <a:cs typeface="Times New Roman"/>
              </a:rPr>
              <a:t>OTP </a:t>
            </a:r>
            <a:r>
              <a:rPr sz="2800" b="1" spc="-20" dirty="0">
                <a:latin typeface="Times New Roman"/>
                <a:cs typeface="Times New Roman"/>
              </a:rPr>
              <a:t>11720001 </a:t>
            </a:r>
            <a:r>
              <a:rPr sz="2800" b="1" spc="-5" dirty="0">
                <a:latin typeface="Times New Roman"/>
                <a:cs typeface="Times New Roman"/>
              </a:rPr>
              <a:t>-</a:t>
            </a:r>
            <a:r>
              <a:rPr sz="2800" b="1" spc="-160" dirty="0">
                <a:latin typeface="Times New Roman"/>
                <a:cs typeface="Times New Roman"/>
              </a:rPr>
              <a:t> </a:t>
            </a:r>
            <a:r>
              <a:rPr sz="2800" b="1" spc="-20" dirty="0">
                <a:latin typeface="Times New Roman"/>
                <a:cs typeface="Times New Roman"/>
              </a:rPr>
              <a:t>20211958</a:t>
            </a:r>
            <a:endParaRPr sz="2800">
              <a:latin typeface="Times New Roman"/>
              <a:cs typeface="Times New Roman"/>
            </a:endParaRPr>
          </a:p>
          <a:p>
            <a:pPr marL="1097915" marR="1235710" indent="-1905" algn="ctr">
              <a:lnSpc>
                <a:spcPct val="100000"/>
              </a:lnSpc>
            </a:pPr>
            <a:r>
              <a:rPr sz="2800" b="1" spc="-10" dirty="0">
                <a:latin typeface="Times New Roman"/>
                <a:cs typeface="Times New Roman"/>
              </a:rPr>
              <a:t>Adószámunk:  </a:t>
            </a:r>
            <a:r>
              <a:rPr sz="2800" b="1" dirty="0">
                <a:latin typeface="Times New Roman"/>
                <a:cs typeface="Times New Roman"/>
              </a:rPr>
              <a:t>18253100</a:t>
            </a:r>
            <a:r>
              <a:rPr sz="2800" b="1" spc="-5" dirty="0">
                <a:latin typeface="Times New Roman"/>
                <a:cs typeface="Times New Roman"/>
              </a:rPr>
              <a:t>-</a:t>
            </a:r>
            <a:r>
              <a:rPr sz="2800" b="1" dirty="0">
                <a:latin typeface="Times New Roman"/>
                <a:cs typeface="Times New Roman"/>
              </a:rPr>
              <a:t>1</a:t>
            </a:r>
            <a:r>
              <a:rPr sz="2800" b="1" spc="-5" dirty="0">
                <a:latin typeface="Times New Roman"/>
                <a:cs typeface="Times New Roman"/>
              </a:rPr>
              <a:t>-</a:t>
            </a:r>
            <a:r>
              <a:rPr sz="2800" b="1" dirty="0">
                <a:latin typeface="Times New Roman"/>
                <a:cs typeface="Times New Roman"/>
              </a:rPr>
              <a:t>43</a:t>
            </a: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750">
              <a:latin typeface="Times New Roman"/>
              <a:cs typeface="Times New Roman"/>
            </a:endParaRPr>
          </a:p>
          <a:p>
            <a:pPr marL="2540" algn="ctr">
              <a:lnSpc>
                <a:spcPct val="100000"/>
              </a:lnSpc>
            </a:pPr>
            <a:r>
              <a:rPr sz="3200" b="1" dirty="0">
                <a:latin typeface="Times New Roman"/>
                <a:cs typeface="Times New Roman"/>
              </a:rPr>
              <a:t>Közhasznú</a:t>
            </a:r>
            <a:endParaRPr sz="3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3200" b="1" dirty="0">
                <a:latin typeface="Times New Roman"/>
                <a:cs typeface="Times New Roman"/>
              </a:rPr>
              <a:t>1% </a:t>
            </a:r>
            <a:r>
              <a:rPr sz="3200" b="1" spc="-5" dirty="0">
                <a:latin typeface="Times New Roman"/>
                <a:cs typeface="Times New Roman"/>
              </a:rPr>
              <a:t>felajánlásokat</a:t>
            </a:r>
            <a:r>
              <a:rPr sz="3200" b="1" spc="-70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elfogad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55573" y="404622"/>
            <a:ext cx="1066800" cy="1343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4323" y="476630"/>
            <a:ext cx="1066800" cy="1343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42594" y="6587820"/>
            <a:ext cx="766000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Erzsébet Királyné </a:t>
            </a:r>
            <a:r>
              <a:rPr sz="1600" b="1" spc="-15" dirty="0" err="1">
                <a:solidFill>
                  <a:srgbClr val="1E1C11"/>
                </a:solidFill>
                <a:latin typeface="Calibri"/>
                <a:cs typeface="Calibri"/>
              </a:rPr>
              <a:t>Szépészeti</a:t>
            </a:r>
            <a:r>
              <a:rPr sz="1600" b="1" spc="-15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lang="hu-HU" sz="1600" b="1" spc="-10" dirty="0" smtClean="0">
                <a:solidFill>
                  <a:srgbClr val="1E1C11"/>
                </a:solidFill>
                <a:latin typeface="Calibri"/>
                <a:cs typeface="Calibri"/>
              </a:rPr>
              <a:t>Technikum</a:t>
            </a:r>
            <a:r>
              <a:rPr sz="1600" b="1" spc="-10" dirty="0" smtClean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35" dirty="0">
                <a:solidFill>
                  <a:srgbClr val="1E1C11"/>
                </a:solidFill>
                <a:latin typeface="Calibri"/>
                <a:cs typeface="Calibri"/>
              </a:rPr>
              <a:t>Tel.: </a:t>
            </a:r>
            <a:r>
              <a:rPr sz="1600" b="1" spc="-5" dirty="0">
                <a:solidFill>
                  <a:srgbClr val="1E1C11"/>
                </a:solidFill>
                <a:latin typeface="Calibri"/>
                <a:cs typeface="Calibri"/>
              </a:rPr>
              <a:t>283-0203 </a:t>
            </a: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Fax:283-0203/117</a:t>
            </a:r>
            <a:r>
              <a:rPr sz="1600" b="1" spc="300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1E1C11"/>
                </a:solidFill>
                <a:latin typeface="Calibri"/>
                <a:cs typeface="Calibri"/>
                <a:hlinkClick r:id="rId3"/>
              </a:rPr>
              <a:t>www.sisy.hu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Köszönöm a</a:t>
            </a:r>
            <a:r>
              <a:rPr spc="-70" dirty="0"/>
              <a:t> </a:t>
            </a:r>
            <a:r>
              <a:rPr dirty="0"/>
              <a:t>figyelmet!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42594" y="6587820"/>
            <a:ext cx="7660005" cy="2080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14"/>
              </a:lnSpc>
            </a:pP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Erzsébet Királyné </a:t>
            </a:r>
            <a:r>
              <a:rPr sz="1600" b="1" spc="-15" dirty="0" err="1">
                <a:solidFill>
                  <a:srgbClr val="1E1C11"/>
                </a:solidFill>
                <a:latin typeface="Calibri"/>
                <a:cs typeface="Calibri"/>
              </a:rPr>
              <a:t>Szépészeti</a:t>
            </a:r>
            <a:r>
              <a:rPr sz="1600" b="1" spc="-15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lang="hu-HU" sz="1600" b="1" spc="-10" dirty="0" smtClean="0">
                <a:solidFill>
                  <a:srgbClr val="1E1C11"/>
                </a:solidFill>
                <a:latin typeface="Calibri"/>
                <a:cs typeface="Calibri"/>
              </a:rPr>
              <a:t>Technikum</a:t>
            </a:r>
            <a:r>
              <a:rPr sz="1600" b="1" spc="-10" dirty="0" smtClean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35" dirty="0">
                <a:solidFill>
                  <a:srgbClr val="1E1C11"/>
                </a:solidFill>
                <a:latin typeface="Calibri"/>
                <a:cs typeface="Calibri"/>
              </a:rPr>
              <a:t>Tel.: </a:t>
            </a:r>
            <a:r>
              <a:rPr sz="1600" b="1" spc="-5" dirty="0">
                <a:solidFill>
                  <a:srgbClr val="1E1C11"/>
                </a:solidFill>
                <a:latin typeface="Calibri"/>
                <a:cs typeface="Calibri"/>
              </a:rPr>
              <a:t>283-0203 </a:t>
            </a:r>
            <a:r>
              <a:rPr sz="1600" b="1" spc="-10" dirty="0">
                <a:solidFill>
                  <a:srgbClr val="1E1C11"/>
                </a:solidFill>
                <a:latin typeface="Calibri"/>
                <a:cs typeface="Calibri"/>
              </a:rPr>
              <a:t>Fax:283-0203/117</a:t>
            </a:r>
            <a:r>
              <a:rPr sz="1600" b="1" spc="300" dirty="0">
                <a:solidFill>
                  <a:srgbClr val="1E1C11"/>
                </a:solidFill>
                <a:latin typeface="Calibri"/>
                <a:cs typeface="Calibri"/>
              </a:rPr>
              <a:t> </a:t>
            </a:r>
            <a:r>
              <a:rPr sz="1600" b="1" spc="-25" dirty="0">
                <a:solidFill>
                  <a:srgbClr val="1E1C11"/>
                </a:solidFill>
                <a:latin typeface="Calibri"/>
                <a:cs typeface="Calibri"/>
                <a:hlinkClick r:id="rId2"/>
              </a:rPr>
              <a:t>www.sisy.hu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48761" y="3090138"/>
            <a:ext cx="3111500" cy="1196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0580" marR="5080" indent="-818515">
              <a:lnSpc>
                <a:spcPct val="120000"/>
              </a:lnSpc>
              <a:spcBef>
                <a:spcPts val="100"/>
              </a:spcBef>
            </a:pPr>
            <a:r>
              <a:rPr sz="3200" b="1" dirty="0">
                <a:latin typeface="Times New Roman"/>
                <a:cs typeface="Times New Roman"/>
              </a:rPr>
              <a:t>Farkas</a:t>
            </a:r>
            <a:r>
              <a:rPr sz="3200" b="1" spc="-85" dirty="0">
                <a:latin typeface="Times New Roman"/>
                <a:cs typeface="Times New Roman"/>
              </a:rPr>
              <a:t> </a:t>
            </a:r>
            <a:r>
              <a:rPr sz="3200" b="1" dirty="0">
                <a:latin typeface="Times New Roman"/>
                <a:cs typeface="Times New Roman"/>
              </a:rPr>
              <a:t>Magdolna  igazgató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609600" y="5410200"/>
            <a:ext cx="7792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Felhasznált források:</a:t>
            </a:r>
          </a:p>
          <a:p>
            <a:r>
              <a:rPr lang="hu-HU" dirty="0" smtClean="0">
                <a:hlinkClick r:id="rId3"/>
              </a:rPr>
              <a:t>https</a:t>
            </a:r>
            <a:r>
              <a:rPr lang="hu-HU" dirty="0">
                <a:hlinkClick r:id="rId3"/>
              </a:rPr>
              <a:t>://</a:t>
            </a:r>
            <a:r>
              <a:rPr lang="hu-HU" dirty="0" smtClean="0">
                <a:hlinkClick r:id="rId3"/>
              </a:rPr>
              <a:t>api.ikk.hu/storage/uploads/files/szakkepzes_40pdf-1590612271838.pdf</a:t>
            </a:r>
            <a:endParaRPr lang="hu-HU" dirty="0" smtClean="0"/>
          </a:p>
          <a:p>
            <a:r>
              <a:rPr lang="hu-HU" dirty="0">
                <a:hlinkClick r:id="rId4"/>
              </a:rPr>
              <a:t>https://</a:t>
            </a:r>
            <a:r>
              <a:rPr lang="hu-HU" dirty="0" smtClean="0">
                <a:hlinkClick r:id="rId4"/>
              </a:rPr>
              <a:t>api.ikk.hu/storage/uploads/files/tajekoztato_vhrpdf-1591201526491.pdf</a:t>
            </a: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1085</TotalTime>
  <Words>2709</Words>
  <Application>Microsoft Office PowerPoint</Application>
  <PresentationFormat>Diavetítés a képernyőre (4:3 oldalarány)</PresentationFormat>
  <Paragraphs>509</Paragraphs>
  <Slides>47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47</vt:i4>
      </vt:variant>
    </vt:vector>
  </HeadingPairs>
  <TitlesOfParts>
    <vt:vector size="52" baseType="lpstr">
      <vt:lpstr>Arial</vt:lpstr>
      <vt:lpstr>Calibri</vt:lpstr>
      <vt:lpstr>Times New Roman</vt:lpstr>
      <vt:lpstr>Wingdings</vt:lpstr>
      <vt:lpstr>Office Theme</vt:lpstr>
      <vt:lpstr>Nulladik szülői értekezlet</vt:lpstr>
      <vt:lpstr>Budapesti Komplex Szakképzési Centrum  Erzsébet Királyné Szépészeti Technikum</vt:lpstr>
      <vt:lpstr>Iskolánk tantermei, felszereltsége</vt:lpstr>
      <vt:lpstr>Jogszabályi háttér</vt:lpstr>
      <vt:lpstr>Intézménytípusokban oktatható szakmák</vt:lpstr>
      <vt:lpstr>Az új szakképzési struktúra alaprendszere</vt:lpstr>
      <vt:lpstr>TECHNIKUM</vt:lpstr>
      <vt:lpstr>PowerPoint-bemutató</vt:lpstr>
      <vt:lpstr>Technikum választás újdonsága, előnyei:</vt:lpstr>
      <vt:lpstr>Szakképzés megújul:</vt:lpstr>
      <vt:lpstr>Szépészet ágazatban oktatott szakmáink:</vt:lpstr>
      <vt:lpstr>A szakképző intézményben tanulók,  képzésben résztvevők</vt:lpstr>
      <vt:lpstr>Jogviszony ábra</vt:lpstr>
      <vt:lpstr>Az oktatásra vonatkozó szabályok, illetve a képzés megszervezése, lebonyolítása</vt:lpstr>
      <vt:lpstr>Ösztöndíj és munkaszerződés egymásra épülő rendszere</vt:lpstr>
      <vt:lpstr>A szakképzés Információs rendszere KRÉTA-KIR</vt:lpstr>
      <vt:lpstr>Szakképzés szabályozása – Szabályozó dokumentumok</vt:lpstr>
      <vt:lpstr>Az oktatást meghatározó dokumentumok</vt:lpstr>
      <vt:lpstr>Technikumi képzés</vt:lpstr>
      <vt:lpstr>Iskolai dokumentumok: www.sisy.hu</vt:lpstr>
      <vt:lpstr>Csengetési rend</vt:lpstr>
      <vt:lpstr>Tankötelezettség</vt:lpstr>
      <vt:lpstr>A tanulmányi kötelezettségek teljesítése és a  mulasztás</vt:lpstr>
      <vt:lpstr>A tanulmányi kötelezettségek teljesítése és a  mulasztás</vt:lpstr>
      <vt:lpstr>PowerPoint-bemutató</vt:lpstr>
      <vt:lpstr>Késésekkel kapcsolatos szabályok</vt:lpstr>
      <vt:lpstr>PowerPoint-bemutató</vt:lpstr>
      <vt:lpstr>PowerPoint-bemutató</vt:lpstr>
      <vt:lpstr>A tanulmányi kötelezettségek teljesítése</vt:lpstr>
      <vt:lpstr>Sajátos nevelési igényű tanulók nevelése oktatása  (2011. évi CXC. törvény)</vt:lpstr>
      <vt:lpstr>Beilleszkedési tanulási zavarral küzdő tanulók nevelése  oktatása (2011. évi CXC. törvény)</vt:lpstr>
      <vt:lpstr>KIP - módszer</vt:lpstr>
      <vt:lpstr>KIP alapelvek:</vt:lpstr>
      <vt:lpstr>Elvárt eredmények:</vt:lpstr>
      <vt:lpstr>VEKOP-8.6.3-16-2017-00006 BKSZC Bátorság, Komplexitás, Szinergia és Célszerűség a Szakképzésért</vt:lpstr>
      <vt:lpstr>„VET IS YOUR FUTURE” VELUX FOUNDATION PROJECT –  2023.03.01-2027.02.28.</vt:lpstr>
      <vt:lpstr>Erasmus mobilitások  2022-2023</vt:lpstr>
      <vt:lpstr>Tanórán kívüli foglalkozások</vt:lpstr>
      <vt:lpstr>Szabadidős tevékenységek</vt:lpstr>
      <vt:lpstr>Gólyatábor</vt:lpstr>
      <vt:lpstr>Tájékoztató a tankönyvrendelésről</vt:lpstr>
      <vt:lpstr>Eredmények, versenyek</vt:lpstr>
      <vt:lpstr>Országos versenyek a 2022-2023 tanévben: - ÁSZÉV versenyen I. és III. hely       - OSZTV versenyen I. és II. hely</vt:lpstr>
      <vt:lpstr>Ünnepek</vt:lpstr>
      <vt:lpstr>Iskolai Közösségi Szolgálat</vt:lpstr>
      <vt:lpstr>SISY Alapítvány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vlajmarti</dc:creator>
  <cp:lastModifiedBy>Hajer Angéla</cp:lastModifiedBy>
  <cp:revision>96</cp:revision>
  <cp:lastPrinted>2023-05-09T07:25:38Z</cp:lastPrinted>
  <dcterms:created xsi:type="dcterms:W3CDTF">2019-05-23T11:26:59Z</dcterms:created>
  <dcterms:modified xsi:type="dcterms:W3CDTF">2023-05-09T08:47:20Z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2018-06-01T00:00:00Z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2019-05-23T00:00:00Z</vt:filetime>
  </property>
</Properties>
</file>